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56" r:id="rId2"/>
    <p:sldId id="264" r:id="rId3"/>
    <p:sldId id="261" r:id="rId4"/>
    <p:sldId id="317" r:id="rId5"/>
    <p:sldId id="316" r:id="rId6"/>
    <p:sldId id="276" r:id="rId7"/>
    <p:sldId id="328" r:id="rId8"/>
    <p:sldId id="336" r:id="rId9"/>
    <p:sldId id="270" r:id="rId10"/>
    <p:sldId id="268" r:id="rId11"/>
    <p:sldId id="273" r:id="rId12"/>
    <p:sldId id="269" r:id="rId13"/>
    <p:sldId id="274" r:id="rId14"/>
    <p:sldId id="275" r:id="rId15"/>
    <p:sldId id="309" r:id="rId16"/>
    <p:sldId id="279" r:id="rId17"/>
    <p:sldId id="335" r:id="rId18"/>
    <p:sldId id="340" r:id="rId19"/>
    <p:sldId id="327" r:id="rId20"/>
    <p:sldId id="325" r:id="rId21"/>
    <p:sldId id="339" r:id="rId22"/>
    <p:sldId id="334" r:id="rId23"/>
    <p:sldId id="330" r:id="rId24"/>
    <p:sldId id="341" r:id="rId25"/>
    <p:sldId id="331" r:id="rId26"/>
    <p:sldId id="333" r:id="rId27"/>
    <p:sldId id="294" r:id="rId28"/>
    <p:sldId id="308" r:id="rId29"/>
    <p:sldId id="292" r:id="rId30"/>
    <p:sldId id="295" r:id="rId31"/>
    <p:sldId id="288" r:id="rId32"/>
    <p:sldId id="337" r:id="rId33"/>
    <p:sldId id="287" r:id="rId34"/>
    <p:sldId id="303" r:id="rId35"/>
    <p:sldId id="326" r:id="rId36"/>
    <p:sldId id="300" r:id="rId37"/>
    <p:sldId id="318" r:id="rId38"/>
    <p:sldId id="285" r:id="rId39"/>
    <p:sldId id="319" r:id="rId40"/>
    <p:sldId id="322" r:id="rId41"/>
    <p:sldId id="298" r:id="rId42"/>
    <p:sldId id="323" r:id="rId43"/>
    <p:sldId id="324" r:id="rId44"/>
    <p:sldId id="299" r:id="rId45"/>
    <p:sldId id="305" r:id="rId46"/>
    <p:sldId id="304" r:id="rId47"/>
    <p:sldId id="307" r:id="rId48"/>
    <p:sldId id="338" r:id="rId49"/>
    <p:sldId id="306" r:id="rId50"/>
    <p:sldId id="345" r:id="rId51"/>
    <p:sldId id="342" r:id="rId52"/>
    <p:sldId id="343" r:id="rId53"/>
    <p:sldId id="344" r:id="rId54"/>
    <p:sldId id="329" r:id="rId55"/>
    <p:sldId id="284" r:id="rId56"/>
    <p:sldId id="290" r:id="rId57"/>
    <p:sldId id="277" r:id="rId58"/>
    <p:sldId id="289" r:id="rId59"/>
    <p:sldId id="291" r:id="rId60"/>
    <p:sldId id="282" r:id="rId61"/>
    <p:sldId id="315" r:id="rId6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96"/>
    <a:srgbClr val="CC00CC"/>
    <a:srgbClr val="520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711" autoAdjust="0"/>
  </p:normalViewPr>
  <p:slideViewPr>
    <p:cSldViewPr snapToGrid="0">
      <p:cViewPr varScale="1">
        <p:scale>
          <a:sx n="81" d="100"/>
          <a:sy n="81" d="100"/>
        </p:scale>
        <p:origin x="120" y="5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8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2C4EB7-C32B-449C-8B16-314F767AE9BA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FF58722A-4083-4300-AFFD-12FADE9A2F82}">
      <dgm:prSet phldrT="[Текст]" custT="1"/>
      <dgm:spPr/>
      <dgm:t>
        <a:bodyPr/>
        <a:lstStyle/>
        <a:p>
          <a:r>
            <a:rPr lang="kk-KZ" sz="1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Группавая работа</a:t>
          </a:r>
          <a:endParaRPr lang="ru-RU" sz="18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5E7992-64AF-4846-8523-5B906F62F346}" type="parTrans" cxnId="{D18B27D7-9322-486C-8795-009E92187AB5}">
      <dgm:prSet/>
      <dgm:spPr/>
      <dgm:t>
        <a:bodyPr/>
        <a:lstStyle/>
        <a:p>
          <a:endParaRPr lang="ru-RU"/>
        </a:p>
      </dgm:t>
    </dgm:pt>
    <dgm:pt modelId="{871EA72A-F019-46EC-BDA2-E194DA42A7C1}" type="sibTrans" cxnId="{D18B27D7-9322-486C-8795-009E92187AB5}">
      <dgm:prSet/>
      <dgm:spPr/>
      <dgm:t>
        <a:bodyPr/>
        <a:lstStyle/>
        <a:p>
          <a:endParaRPr lang="ru-RU"/>
        </a:p>
      </dgm:t>
    </dgm:pt>
    <dgm:pt modelId="{4D0E52BD-7F4F-4891-AE6B-2A6FA5552458}">
      <dgm:prSet phldrT="[Текст]" custT="1"/>
      <dgm:spPr/>
      <dgm:t>
        <a:bodyPr/>
        <a:lstStyle/>
        <a:p>
          <a:r>
            <a:rPr lang="kk-KZ" sz="1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Семинары </a:t>
          </a:r>
          <a:endParaRPr lang="ru-RU" sz="18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BD2F65-500A-402B-AA92-CD8E54B295AC}" type="parTrans" cxnId="{0A1E9BCA-A0D6-4C3D-BE81-FC916C380C5B}">
      <dgm:prSet/>
      <dgm:spPr/>
      <dgm:t>
        <a:bodyPr/>
        <a:lstStyle/>
        <a:p>
          <a:endParaRPr lang="ru-RU"/>
        </a:p>
      </dgm:t>
    </dgm:pt>
    <dgm:pt modelId="{50D1353D-D76C-4F5C-BA5C-1E5EF340DF8E}" type="sibTrans" cxnId="{0A1E9BCA-A0D6-4C3D-BE81-FC916C380C5B}">
      <dgm:prSet/>
      <dgm:spPr/>
      <dgm:t>
        <a:bodyPr/>
        <a:lstStyle/>
        <a:p>
          <a:endParaRPr lang="ru-RU"/>
        </a:p>
      </dgm:t>
    </dgm:pt>
    <dgm:pt modelId="{812B5098-8551-43E0-BD86-7ACA7CEBEEAB}">
      <dgm:prSet phldrT="[Текст]" custT="1"/>
      <dgm:spPr/>
      <dgm:t>
        <a:bodyPr/>
        <a:lstStyle/>
        <a:p>
          <a:r>
            <a:rPr lang="ru-RU" sz="1800" b="1" i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Дискуссия</a:t>
          </a:r>
          <a:endParaRPr lang="ru-RU" sz="18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39AC16-8958-460C-A1AC-2369B77C5496}" type="parTrans" cxnId="{94C6725D-CB8B-4605-9780-98439475C39E}">
      <dgm:prSet/>
      <dgm:spPr/>
      <dgm:t>
        <a:bodyPr/>
        <a:lstStyle/>
        <a:p>
          <a:endParaRPr lang="ru-RU"/>
        </a:p>
      </dgm:t>
    </dgm:pt>
    <dgm:pt modelId="{4A09B712-B91A-41EA-A71A-EED007C42D2E}" type="sibTrans" cxnId="{94C6725D-CB8B-4605-9780-98439475C39E}">
      <dgm:prSet/>
      <dgm:spPr/>
      <dgm:t>
        <a:bodyPr/>
        <a:lstStyle/>
        <a:p>
          <a:endParaRPr lang="ru-RU"/>
        </a:p>
      </dgm:t>
    </dgm:pt>
    <dgm:pt modelId="{8595EC05-0296-4057-BD28-9300F15F8DCD}">
      <dgm:prSet phldrT="[Текст]" custT="1"/>
      <dgm:spPr/>
      <dgm:t>
        <a:bodyPr/>
        <a:lstStyle/>
        <a:p>
          <a:r>
            <a:rPr lang="ru-RU" sz="1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Активные  методы обучения</a:t>
          </a:r>
          <a:endParaRPr lang="ru-RU" sz="18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14E530-FDE6-4161-9121-89AF68E1F233}" type="parTrans" cxnId="{974C41C9-C24F-49E3-966C-38AA5B1F07A1}">
      <dgm:prSet/>
      <dgm:spPr/>
      <dgm:t>
        <a:bodyPr/>
        <a:lstStyle/>
        <a:p>
          <a:endParaRPr lang="ru-RU"/>
        </a:p>
      </dgm:t>
    </dgm:pt>
    <dgm:pt modelId="{0C794998-1A2A-4E54-9B25-A25F55DB91D8}" type="sibTrans" cxnId="{974C41C9-C24F-49E3-966C-38AA5B1F07A1}">
      <dgm:prSet/>
      <dgm:spPr/>
      <dgm:t>
        <a:bodyPr/>
        <a:lstStyle/>
        <a:p>
          <a:endParaRPr lang="ru-RU"/>
        </a:p>
      </dgm:t>
    </dgm:pt>
    <dgm:pt modelId="{7CEDF8E0-DBE3-493E-952B-4AAD55CE88F3}">
      <dgm:prSet phldrT="[Текст]" custT="1"/>
      <dgm:spPr/>
      <dgm:t>
        <a:bodyPr/>
        <a:lstStyle/>
        <a:p>
          <a:r>
            <a:rPr lang="kk-KZ" sz="18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Лекции </a:t>
          </a:r>
          <a:endParaRPr lang="ru-RU" sz="1800" b="1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347B06-BD7B-4CD3-B516-B7177DED37AD}" type="parTrans" cxnId="{C654EF48-7485-4845-917E-D906A69A0F69}">
      <dgm:prSet/>
      <dgm:spPr/>
      <dgm:t>
        <a:bodyPr/>
        <a:lstStyle/>
        <a:p>
          <a:endParaRPr lang="ru-RU"/>
        </a:p>
      </dgm:t>
    </dgm:pt>
    <dgm:pt modelId="{13D0567C-69F7-42E6-B076-769FC1145DC3}" type="sibTrans" cxnId="{C654EF48-7485-4845-917E-D906A69A0F69}">
      <dgm:prSet/>
      <dgm:spPr/>
      <dgm:t>
        <a:bodyPr/>
        <a:lstStyle/>
        <a:p>
          <a:endParaRPr lang="ru-RU"/>
        </a:p>
      </dgm:t>
    </dgm:pt>
    <dgm:pt modelId="{0E0B34CD-75C6-4633-B390-47633DD601F0}" type="pres">
      <dgm:prSet presAssocID="{5A2C4EB7-C32B-449C-8B16-314F767AE9B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C26F13E-1230-4992-9ED8-8E64430A2D21}" type="pres">
      <dgm:prSet presAssocID="{FF58722A-4083-4300-AFFD-12FADE9A2F8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3168E10-DA31-49A6-9A30-F2B755EDA428}" type="pres">
      <dgm:prSet presAssocID="{FF58722A-4083-4300-AFFD-12FADE9A2F82}" presName="spNode" presStyleCnt="0"/>
      <dgm:spPr/>
    </dgm:pt>
    <dgm:pt modelId="{39BA5815-C8E7-4FCE-AB46-4E529CDBFD00}" type="pres">
      <dgm:prSet presAssocID="{871EA72A-F019-46EC-BDA2-E194DA42A7C1}" presName="sibTrans" presStyleLbl="sibTrans1D1" presStyleIdx="0" presStyleCnt="5"/>
      <dgm:spPr/>
      <dgm:t>
        <a:bodyPr/>
        <a:lstStyle/>
        <a:p>
          <a:endParaRPr lang="ru-RU"/>
        </a:p>
      </dgm:t>
    </dgm:pt>
    <dgm:pt modelId="{49CE2743-CBFC-4262-AAD7-DD940861DB30}" type="pres">
      <dgm:prSet presAssocID="{4D0E52BD-7F4F-4891-AE6B-2A6FA555245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E5B626-2AAC-4F60-A90A-EB9708EF5D4B}" type="pres">
      <dgm:prSet presAssocID="{4D0E52BD-7F4F-4891-AE6B-2A6FA5552458}" presName="spNode" presStyleCnt="0"/>
      <dgm:spPr/>
    </dgm:pt>
    <dgm:pt modelId="{49336478-3415-4CD2-A7DA-E4C28CF31C83}" type="pres">
      <dgm:prSet presAssocID="{50D1353D-D76C-4F5C-BA5C-1E5EF340DF8E}" presName="sibTrans" presStyleLbl="sibTrans1D1" presStyleIdx="1" presStyleCnt="5"/>
      <dgm:spPr/>
      <dgm:t>
        <a:bodyPr/>
        <a:lstStyle/>
        <a:p>
          <a:endParaRPr lang="ru-RU"/>
        </a:p>
      </dgm:t>
    </dgm:pt>
    <dgm:pt modelId="{5D8E20DB-6F0A-4594-B1E1-FE0B6E100725}" type="pres">
      <dgm:prSet presAssocID="{812B5098-8551-43E0-BD86-7ACA7CEBEEA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B3A0F86-834E-4D7D-9728-4562F4B942AB}" type="pres">
      <dgm:prSet presAssocID="{812B5098-8551-43E0-BD86-7ACA7CEBEEAB}" presName="spNode" presStyleCnt="0"/>
      <dgm:spPr/>
    </dgm:pt>
    <dgm:pt modelId="{67811FCB-740B-4A16-8B0A-C700531A6D06}" type="pres">
      <dgm:prSet presAssocID="{4A09B712-B91A-41EA-A71A-EED007C42D2E}" presName="sibTrans" presStyleLbl="sibTrans1D1" presStyleIdx="2" presStyleCnt="5"/>
      <dgm:spPr/>
      <dgm:t>
        <a:bodyPr/>
        <a:lstStyle/>
        <a:p>
          <a:endParaRPr lang="ru-RU"/>
        </a:p>
      </dgm:t>
    </dgm:pt>
    <dgm:pt modelId="{3CC7DC57-CDC7-45B1-85D4-AFC85EF236B0}" type="pres">
      <dgm:prSet presAssocID="{8595EC05-0296-4057-BD28-9300F15F8DC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150E88-414C-46AA-A4C9-21C742DC16B1}" type="pres">
      <dgm:prSet presAssocID="{8595EC05-0296-4057-BD28-9300F15F8DCD}" presName="spNode" presStyleCnt="0"/>
      <dgm:spPr/>
    </dgm:pt>
    <dgm:pt modelId="{25B53F93-FDA0-453E-A7B8-73949F9A9DDE}" type="pres">
      <dgm:prSet presAssocID="{0C794998-1A2A-4E54-9B25-A25F55DB91D8}" presName="sibTrans" presStyleLbl="sibTrans1D1" presStyleIdx="3" presStyleCnt="5"/>
      <dgm:spPr/>
      <dgm:t>
        <a:bodyPr/>
        <a:lstStyle/>
        <a:p>
          <a:endParaRPr lang="ru-RU"/>
        </a:p>
      </dgm:t>
    </dgm:pt>
    <dgm:pt modelId="{0D8D495F-C270-45C0-BCE6-9C91B123D992}" type="pres">
      <dgm:prSet presAssocID="{7CEDF8E0-DBE3-493E-952B-4AAD55CE88F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F8864B9-903B-433E-8EE4-1AC457A6CAC0}" type="pres">
      <dgm:prSet presAssocID="{7CEDF8E0-DBE3-493E-952B-4AAD55CE88F3}" presName="spNode" presStyleCnt="0"/>
      <dgm:spPr/>
    </dgm:pt>
    <dgm:pt modelId="{625B52EC-523B-4536-9E31-5FB9F3FCA402}" type="pres">
      <dgm:prSet presAssocID="{13D0567C-69F7-42E6-B076-769FC1145DC3}" presName="sibTrans" presStyleLbl="sibTrans1D1" presStyleIdx="4" presStyleCnt="5"/>
      <dgm:spPr/>
      <dgm:t>
        <a:bodyPr/>
        <a:lstStyle/>
        <a:p>
          <a:endParaRPr lang="ru-RU"/>
        </a:p>
      </dgm:t>
    </dgm:pt>
  </dgm:ptLst>
  <dgm:cxnLst>
    <dgm:cxn modelId="{52A26AB6-3104-46C6-83A4-268E9433691B}" type="presOf" srcId="{13D0567C-69F7-42E6-B076-769FC1145DC3}" destId="{625B52EC-523B-4536-9E31-5FB9F3FCA402}" srcOrd="0" destOrd="0" presId="urn:microsoft.com/office/officeart/2005/8/layout/cycle5"/>
    <dgm:cxn modelId="{CCA86EF1-2F63-47FB-B594-A25828E71159}" type="presOf" srcId="{871EA72A-F019-46EC-BDA2-E194DA42A7C1}" destId="{39BA5815-C8E7-4FCE-AB46-4E529CDBFD00}" srcOrd="0" destOrd="0" presId="urn:microsoft.com/office/officeart/2005/8/layout/cycle5"/>
    <dgm:cxn modelId="{D18B27D7-9322-486C-8795-009E92187AB5}" srcId="{5A2C4EB7-C32B-449C-8B16-314F767AE9BA}" destId="{FF58722A-4083-4300-AFFD-12FADE9A2F82}" srcOrd="0" destOrd="0" parTransId="{865E7992-64AF-4846-8523-5B906F62F346}" sibTransId="{871EA72A-F019-46EC-BDA2-E194DA42A7C1}"/>
    <dgm:cxn modelId="{A46D3CC0-91C7-43C1-8EE6-CC209074994F}" type="presOf" srcId="{FF58722A-4083-4300-AFFD-12FADE9A2F82}" destId="{7C26F13E-1230-4992-9ED8-8E64430A2D21}" srcOrd="0" destOrd="0" presId="urn:microsoft.com/office/officeart/2005/8/layout/cycle5"/>
    <dgm:cxn modelId="{194FBD3E-F14A-458D-9179-6B10B75BFB81}" type="presOf" srcId="{4A09B712-B91A-41EA-A71A-EED007C42D2E}" destId="{67811FCB-740B-4A16-8B0A-C700531A6D06}" srcOrd="0" destOrd="0" presId="urn:microsoft.com/office/officeart/2005/8/layout/cycle5"/>
    <dgm:cxn modelId="{B82B1C53-A3D8-4CD9-86E3-AA611E638310}" type="presOf" srcId="{50D1353D-D76C-4F5C-BA5C-1E5EF340DF8E}" destId="{49336478-3415-4CD2-A7DA-E4C28CF31C83}" srcOrd="0" destOrd="0" presId="urn:microsoft.com/office/officeart/2005/8/layout/cycle5"/>
    <dgm:cxn modelId="{0A1E9BCA-A0D6-4C3D-BE81-FC916C380C5B}" srcId="{5A2C4EB7-C32B-449C-8B16-314F767AE9BA}" destId="{4D0E52BD-7F4F-4891-AE6B-2A6FA5552458}" srcOrd="1" destOrd="0" parTransId="{B3BD2F65-500A-402B-AA92-CD8E54B295AC}" sibTransId="{50D1353D-D76C-4F5C-BA5C-1E5EF340DF8E}"/>
    <dgm:cxn modelId="{82EE327A-2B0E-476F-BC46-7719EA0534B3}" type="presOf" srcId="{7CEDF8E0-DBE3-493E-952B-4AAD55CE88F3}" destId="{0D8D495F-C270-45C0-BCE6-9C91B123D992}" srcOrd="0" destOrd="0" presId="urn:microsoft.com/office/officeart/2005/8/layout/cycle5"/>
    <dgm:cxn modelId="{C86E27E3-BC98-4DCC-8A17-9F68D9684887}" type="presOf" srcId="{4D0E52BD-7F4F-4891-AE6B-2A6FA5552458}" destId="{49CE2743-CBFC-4262-AAD7-DD940861DB30}" srcOrd="0" destOrd="0" presId="urn:microsoft.com/office/officeart/2005/8/layout/cycle5"/>
    <dgm:cxn modelId="{C654EF48-7485-4845-917E-D906A69A0F69}" srcId="{5A2C4EB7-C32B-449C-8B16-314F767AE9BA}" destId="{7CEDF8E0-DBE3-493E-952B-4AAD55CE88F3}" srcOrd="4" destOrd="0" parTransId="{3D347B06-BD7B-4CD3-B516-B7177DED37AD}" sibTransId="{13D0567C-69F7-42E6-B076-769FC1145DC3}"/>
    <dgm:cxn modelId="{FE955903-29CD-467F-B95E-B21CA317F250}" type="presOf" srcId="{5A2C4EB7-C32B-449C-8B16-314F767AE9BA}" destId="{0E0B34CD-75C6-4633-B390-47633DD601F0}" srcOrd="0" destOrd="0" presId="urn:microsoft.com/office/officeart/2005/8/layout/cycle5"/>
    <dgm:cxn modelId="{2444AB7D-1AEB-48A7-A0A6-E98C92CD3562}" type="presOf" srcId="{812B5098-8551-43E0-BD86-7ACA7CEBEEAB}" destId="{5D8E20DB-6F0A-4594-B1E1-FE0B6E100725}" srcOrd="0" destOrd="0" presId="urn:microsoft.com/office/officeart/2005/8/layout/cycle5"/>
    <dgm:cxn modelId="{974C41C9-C24F-49E3-966C-38AA5B1F07A1}" srcId="{5A2C4EB7-C32B-449C-8B16-314F767AE9BA}" destId="{8595EC05-0296-4057-BD28-9300F15F8DCD}" srcOrd="3" destOrd="0" parTransId="{0214E530-FDE6-4161-9121-89AF68E1F233}" sibTransId="{0C794998-1A2A-4E54-9B25-A25F55DB91D8}"/>
    <dgm:cxn modelId="{1198E796-44BE-4BEB-8C8B-D8E43F8147A7}" type="presOf" srcId="{8595EC05-0296-4057-BD28-9300F15F8DCD}" destId="{3CC7DC57-CDC7-45B1-85D4-AFC85EF236B0}" srcOrd="0" destOrd="0" presId="urn:microsoft.com/office/officeart/2005/8/layout/cycle5"/>
    <dgm:cxn modelId="{94C6725D-CB8B-4605-9780-98439475C39E}" srcId="{5A2C4EB7-C32B-449C-8B16-314F767AE9BA}" destId="{812B5098-8551-43E0-BD86-7ACA7CEBEEAB}" srcOrd="2" destOrd="0" parTransId="{6539AC16-8958-460C-A1AC-2369B77C5496}" sibTransId="{4A09B712-B91A-41EA-A71A-EED007C42D2E}"/>
    <dgm:cxn modelId="{79AD47F1-6737-4B74-8586-926D4643BFBA}" type="presOf" srcId="{0C794998-1A2A-4E54-9B25-A25F55DB91D8}" destId="{25B53F93-FDA0-453E-A7B8-73949F9A9DDE}" srcOrd="0" destOrd="0" presId="urn:microsoft.com/office/officeart/2005/8/layout/cycle5"/>
    <dgm:cxn modelId="{2F04CE0F-0B5D-4448-94C7-7850FC94B2A3}" type="presParOf" srcId="{0E0B34CD-75C6-4633-B390-47633DD601F0}" destId="{7C26F13E-1230-4992-9ED8-8E64430A2D21}" srcOrd="0" destOrd="0" presId="urn:microsoft.com/office/officeart/2005/8/layout/cycle5"/>
    <dgm:cxn modelId="{E5E2D94E-7183-4326-8496-47E176DFAAE5}" type="presParOf" srcId="{0E0B34CD-75C6-4633-B390-47633DD601F0}" destId="{B3168E10-DA31-49A6-9A30-F2B755EDA428}" srcOrd="1" destOrd="0" presId="urn:microsoft.com/office/officeart/2005/8/layout/cycle5"/>
    <dgm:cxn modelId="{BCD9552E-509C-4E66-BCCE-92797E7E5E8E}" type="presParOf" srcId="{0E0B34CD-75C6-4633-B390-47633DD601F0}" destId="{39BA5815-C8E7-4FCE-AB46-4E529CDBFD00}" srcOrd="2" destOrd="0" presId="urn:microsoft.com/office/officeart/2005/8/layout/cycle5"/>
    <dgm:cxn modelId="{D677E4E3-A38D-49D1-858D-AEA3146BA850}" type="presParOf" srcId="{0E0B34CD-75C6-4633-B390-47633DD601F0}" destId="{49CE2743-CBFC-4262-AAD7-DD940861DB30}" srcOrd="3" destOrd="0" presId="urn:microsoft.com/office/officeart/2005/8/layout/cycle5"/>
    <dgm:cxn modelId="{02706C7F-D44D-4708-8811-C36F2DFF31A1}" type="presParOf" srcId="{0E0B34CD-75C6-4633-B390-47633DD601F0}" destId="{8EE5B626-2AAC-4F60-A90A-EB9708EF5D4B}" srcOrd="4" destOrd="0" presId="urn:microsoft.com/office/officeart/2005/8/layout/cycle5"/>
    <dgm:cxn modelId="{332CDA15-CA6E-455C-9D4D-0A7D6DF69707}" type="presParOf" srcId="{0E0B34CD-75C6-4633-B390-47633DD601F0}" destId="{49336478-3415-4CD2-A7DA-E4C28CF31C83}" srcOrd="5" destOrd="0" presId="urn:microsoft.com/office/officeart/2005/8/layout/cycle5"/>
    <dgm:cxn modelId="{C5C5D7FC-BE81-4D15-8C20-5A1227644AE1}" type="presParOf" srcId="{0E0B34CD-75C6-4633-B390-47633DD601F0}" destId="{5D8E20DB-6F0A-4594-B1E1-FE0B6E100725}" srcOrd="6" destOrd="0" presId="urn:microsoft.com/office/officeart/2005/8/layout/cycle5"/>
    <dgm:cxn modelId="{C7047A18-AAB3-4F1F-A8DA-1A808248E7C6}" type="presParOf" srcId="{0E0B34CD-75C6-4633-B390-47633DD601F0}" destId="{7B3A0F86-834E-4D7D-9728-4562F4B942AB}" srcOrd="7" destOrd="0" presId="urn:microsoft.com/office/officeart/2005/8/layout/cycle5"/>
    <dgm:cxn modelId="{8724A86F-A0EB-4853-B53A-4F91766870DB}" type="presParOf" srcId="{0E0B34CD-75C6-4633-B390-47633DD601F0}" destId="{67811FCB-740B-4A16-8B0A-C700531A6D06}" srcOrd="8" destOrd="0" presId="urn:microsoft.com/office/officeart/2005/8/layout/cycle5"/>
    <dgm:cxn modelId="{40E3BE48-9FDB-450E-A820-F1439D9F2D72}" type="presParOf" srcId="{0E0B34CD-75C6-4633-B390-47633DD601F0}" destId="{3CC7DC57-CDC7-45B1-85D4-AFC85EF236B0}" srcOrd="9" destOrd="0" presId="urn:microsoft.com/office/officeart/2005/8/layout/cycle5"/>
    <dgm:cxn modelId="{692EAD6D-7008-47FD-A570-BFF2F4F8E234}" type="presParOf" srcId="{0E0B34CD-75C6-4633-B390-47633DD601F0}" destId="{9E150E88-414C-46AA-A4C9-21C742DC16B1}" srcOrd="10" destOrd="0" presId="urn:microsoft.com/office/officeart/2005/8/layout/cycle5"/>
    <dgm:cxn modelId="{8DDAF661-6F19-4F06-A265-673E06FDC0C7}" type="presParOf" srcId="{0E0B34CD-75C6-4633-B390-47633DD601F0}" destId="{25B53F93-FDA0-453E-A7B8-73949F9A9DDE}" srcOrd="11" destOrd="0" presId="urn:microsoft.com/office/officeart/2005/8/layout/cycle5"/>
    <dgm:cxn modelId="{33B878EF-C63C-490D-9A26-952EE2D26B31}" type="presParOf" srcId="{0E0B34CD-75C6-4633-B390-47633DD601F0}" destId="{0D8D495F-C270-45C0-BCE6-9C91B123D992}" srcOrd="12" destOrd="0" presId="urn:microsoft.com/office/officeart/2005/8/layout/cycle5"/>
    <dgm:cxn modelId="{8CE3CE14-25B8-4CA0-ABC8-504E273674AB}" type="presParOf" srcId="{0E0B34CD-75C6-4633-B390-47633DD601F0}" destId="{7F8864B9-903B-433E-8EE4-1AC457A6CAC0}" srcOrd="13" destOrd="0" presId="urn:microsoft.com/office/officeart/2005/8/layout/cycle5"/>
    <dgm:cxn modelId="{DE8204F4-5A19-4C03-9D82-08631CBB7C3E}" type="presParOf" srcId="{0E0B34CD-75C6-4633-B390-47633DD601F0}" destId="{625B52EC-523B-4536-9E31-5FB9F3FCA402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18CA55-D600-4EB5-A8DB-650688C82AD8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FAD1F1BE-AFC1-4D08-8A2B-332B8D91C15C}">
      <dgm:prSet phldrT="[Текст]"/>
      <dgm:spPr/>
      <dgm:t>
        <a:bodyPr/>
        <a:lstStyle/>
        <a:p>
          <a:r>
            <a:rPr lang="ru-RU" dirty="0" smtClean="0">
              <a:solidFill>
                <a:srgbClr val="002060"/>
              </a:solidFill>
            </a:rPr>
            <a:t>Освоить цифровую технологию</a:t>
          </a:r>
          <a:endParaRPr lang="ru-RU" dirty="0">
            <a:solidFill>
              <a:srgbClr val="002060"/>
            </a:solidFill>
          </a:endParaRPr>
        </a:p>
      </dgm:t>
    </dgm:pt>
    <dgm:pt modelId="{8A1F4620-C003-42CC-889A-4281955DCD97}" type="parTrans" cxnId="{45E0B145-596C-4D35-B5C3-A2200AC28052}">
      <dgm:prSet/>
      <dgm:spPr/>
      <dgm:t>
        <a:bodyPr/>
        <a:lstStyle/>
        <a:p>
          <a:endParaRPr lang="ru-RU"/>
        </a:p>
      </dgm:t>
    </dgm:pt>
    <dgm:pt modelId="{FB1136DC-78E8-47F1-8A37-CAAA759D92DB}" type="sibTrans" cxnId="{45E0B145-596C-4D35-B5C3-A2200AC28052}">
      <dgm:prSet/>
      <dgm:spPr/>
      <dgm:t>
        <a:bodyPr/>
        <a:lstStyle/>
        <a:p>
          <a:endParaRPr lang="ru-RU"/>
        </a:p>
      </dgm:t>
    </dgm:pt>
    <dgm:pt modelId="{B44737E2-6B8C-4900-AC1A-7E0DF6D06BE1}">
      <dgm:prSet phldrT="[Текст]"/>
      <dgm:spPr/>
      <dgm:t>
        <a:bodyPr/>
        <a:lstStyle/>
        <a:p>
          <a:r>
            <a:rPr lang="ru-RU" dirty="0" smtClean="0">
              <a:solidFill>
                <a:srgbClr val="002060"/>
              </a:solidFill>
            </a:rPr>
            <a:t>Совершенствовать исследовательскую и проектную деятельность</a:t>
          </a:r>
          <a:endParaRPr lang="ru-RU" dirty="0">
            <a:solidFill>
              <a:srgbClr val="002060"/>
            </a:solidFill>
          </a:endParaRPr>
        </a:p>
      </dgm:t>
    </dgm:pt>
    <dgm:pt modelId="{234520F2-A799-4BFD-BD84-E4EE808A9F68}" type="parTrans" cxnId="{43397A16-2D12-4D79-B235-1B2D073D79F6}">
      <dgm:prSet/>
      <dgm:spPr/>
      <dgm:t>
        <a:bodyPr/>
        <a:lstStyle/>
        <a:p>
          <a:endParaRPr lang="ru-RU"/>
        </a:p>
      </dgm:t>
    </dgm:pt>
    <dgm:pt modelId="{5D0297C9-77A7-492E-973A-870239CAF946}" type="sibTrans" cxnId="{43397A16-2D12-4D79-B235-1B2D073D79F6}">
      <dgm:prSet/>
      <dgm:spPr/>
      <dgm:t>
        <a:bodyPr/>
        <a:lstStyle/>
        <a:p>
          <a:endParaRPr lang="ru-RU"/>
        </a:p>
      </dgm:t>
    </dgm:pt>
    <dgm:pt modelId="{A6E19FAD-23E5-4801-88DB-28286C062FCD}">
      <dgm:prSet phldrT="[Текст]"/>
      <dgm:spPr/>
      <dgm:t>
        <a:bodyPr/>
        <a:lstStyle/>
        <a:p>
          <a:r>
            <a:rPr lang="ru-RU" dirty="0" smtClean="0">
              <a:solidFill>
                <a:srgbClr val="002060"/>
              </a:solidFill>
            </a:rPr>
            <a:t>Повышать эффективность использования ИКТ-технологии</a:t>
          </a:r>
          <a:endParaRPr lang="ru-RU" dirty="0">
            <a:solidFill>
              <a:srgbClr val="002060"/>
            </a:solidFill>
          </a:endParaRPr>
        </a:p>
      </dgm:t>
    </dgm:pt>
    <dgm:pt modelId="{FA443511-C7B5-4F98-88C5-1B904E7707B8}" type="parTrans" cxnId="{1F0A1609-DA6B-4461-A578-F21B87B6BFC5}">
      <dgm:prSet/>
      <dgm:spPr/>
      <dgm:t>
        <a:bodyPr/>
        <a:lstStyle/>
        <a:p>
          <a:endParaRPr lang="ru-RU"/>
        </a:p>
      </dgm:t>
    </dgm:pt>
    <dgm:pt modelId="{688E92C7-B982-4139-A2BC-742E31684FBE}" type="sibTrans" cxnId="{1F0A1609-DA6B-4461-A578-F21B87B6BFC5}">
      <dgm:prSet/>
      <dgm:spPr/>
      <dgm:t>
        <a:bodyPr/>
        <a:lstStyle/>
        <a:p>
          <a:endParaRPr lang="ru-RU"/>
        </a:p>
      </dgm:t>
    </dgm:pt>
    <dgm:pt modelId="{2B726ECD-084F-46E4-9A0A-B5E7D1FDCD69}" type="pres">
      <dgm:prSet presAssocID="{0A18CA55-D600-4EB5-A8DB-650688C82AD8}" presName="CompostProcess" presStyleCnt="0">
        <dgm:presLayoutVars>
          <dgm:dir/>
          <dgm:resizeHandles val="exact"/>
        </dgm:presLayoutVars>
      </dgm:prSet>
      <dgm:spPr/>
    </dgm:pt>
    <dgm:pt modelId="{81741336-5E94-4413-A342-EEC5E0283D44}" type="pres">
      <dgm:prSet presAssocID="{0A18CA55-D600-4EB5-A8DB-650688C82AD8}" presName="arrow" presStyleLbl="bgShp" presStyleIdx="0" presStyleCnt="1" custLinFactNeighborX="2601" custLinFactNeighborY="-572"/>
      <dgm:spPr/>
    </dgm:pt>
    <dgm:pt modelId="{3929E953-9D5E-488B-A90B-C52629E294C2}" type="pres">
      <dgm:prSet presAssocID="{0A18CA55-D600-4EB5-A8DB-650688C82AD8}" presName="linearProcess" presStyleCnt="0"/>
      <dgm:spPr/>
    </dgm:pt>
    <dgm:pt modelId="{79E04EA6-668C-4B2E-8359-6CD334B9863B}" type="pres">
      <dgm:prSet presAssocID="{FAD1F1BE-AFC1-4D08-8A2B-332B8D91C15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764267F-BC3F-4010-88BB-C684BFA48E61}" type="pres">
      <dgm:prSet presAssocID="{FB1136DC-78E8-47F1-8A37-CAAA759D92DB}" presName="sibTrans" presStyleCnt="0"/>
      <dgm:spPr/>
    </dgm:pt>
    <dgm:pt modelId="{6E45117D-190C-4A35-AEB4-D55167ED0B85}" type="pres">
      <dgm:prSet presAssocID="{B44737E2-6B8C-4900-AC1A-7E0DF6D06BE1}" presName="textNode" presStyleLbl="node1" presStyleIdx="1" presStyleCnt="3" custLinFactNeighborX="-1857" custLinFactNeighborY="-4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815C41-3D9A-4A27-8AA9-AD986A9115A9}" type="pres">
      <dgm:prSet presAssocID="{5D0297C9-77A7-492E-973A-870239CAF946}" presName="sibTrans" presStyleCnt="0"/>
      <dgm:spPr/>
    </dgm:pt>
    <dgm:pt modelId="{026F9FDD-68EA-4BA5-B277-930E25A2DFD7}" type="pres">
      <dgm:prSet presAssocID="{A6E19FAD-23E5-4801-88DB-28286C062FC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453ED21-9340-48D6-98E6-15BF076B2644}" type="presOf" srcId="{FAD1F1BE-AFC1-4D08-8A2B-332B8D91C15C}" destId="{79E04EA6-668C-4B2E-8359-6CD334B9863B}" srcOrd="0" destOrd="0" presId="urn:microsoft.com/office/officeart/2005/8/layout/hProcess9"/>
    <dgm:cxn modelId="{43397A16-2D12-4D79-B235-1B2D073D79F6}" srcId="{0A18CA55-D600-4EB5-A8DB-650688C82AD8}" destId="{B44737E2-6B8C-4900-AC1A-7E0DF6D06BE1}" srcOrd="1" destOrd="0" parTransId="{234520F2-A799-4BFD-BD84-E4EE808A9F68}" sibTransId="{5D0297C9-77A7-492E-973A-870239CAF946}"/>
    <dgm:cxn modelId="{7518EC66-CAD7-48A1-BF10-D3EC57DA2B7D}" type="presOf" srcId="{A6E19FAD-23E5-4801-88DB-28286C062FCD}" destId="{026F9FDD-68EA-4BA5-B277-930E25A2DFD7}" srcOrd="0" destOrd="0" presId="urn:microsoft.com/office/officeart/2005/8/layout/hProcess9"/>
    <dgm:cxn modelId="{FF41DEE1-B9B1-4882-B1FD-5F8C0E1A6D99}" type="presOf" srcId="{B44737E2-6B8C-4900-AC1A-7E0DF6D06BE1}" destId="{6E45117D-190C-4A35-AEB4-D55167ED0B85}" srcOrd="0" destOrd="0" presId="urn:microsoft.com/office/officeart/2005/8/layout/hProcess9"/>
    <dgm:cxn modelId="{EB35439A-243C-4B8B-9874-67E397B68365}" type="presOf" srcId="{0A18CA55-D600-4EB5-A8DB-650688C82AD8}" destId="{2B726ECD-084F-46E4-9A0A-B5E7D1FDCD69}" srcOrd="0" destOrd="0" presId="urn:microsoft.com/office/officeart/2005/8/layout/hProcess9"/>
    <dgm:cxn modelId="{1F0A1609-DA6B-4461-A578-F21B87B6BFC5}" srcId="{0A18CA55-D600-4EB5-A8DB-650688C82AD8}" destId="{A6E19FAD-23E5-4801-88DB-28286C062FCD}" srcOrd="2" destOrd="0" parTransId="{FA443511-C7B5-4F98-88C5-1B904E7707B8}" sibTransId="{688E92C7-B982-4139-A2BC-742E31684FBE}"/>
    <dgm:cxn modelId="{45E0B145-596C-4D35-B5C3-A2200AC28052}" srcId="{0A18CA55-D600-4EB5-A8DB-650688C82AD8}" destId="{FAD1F1BE-AFC1-4D08-8A2B-332B8D91C15C}" srcOrd="0" destOrd="0" parTransId="{8A1F4620-C003-42CC-889A-4281955DCD97}" sibTransId="{FB1136DC-78E8-47F1-8A37-CAAA759D92DB}"/>
    <dgm:cxn modelId="{05F153F2-6E64-4436-9FB3-C3E157A26C95}" type="presParOf" srcId="{2B726ECD-084F-46E4-9A0A-B5E7D1FDCD69}" destId="{81741336-5E94-4413-A342-EEC5E0283D44}" srcOrd="0" destOrd="0" presId="urn:microsoft.com/office/officeart/2005/8/layout/hProcess9"/>
    <dgm:cxn modelId="{13E6E858-E300-4801-9BB7-BC732F0D65AA}" type="presParOf" srcId="{2B726ECD-084F-46E4-9A0A-B5E7D1FDCD69}" destId="{3929E953-9D5E-488B-A90B-C52629E294C2}" srcOrd="1" destOrd="0" presId="urn:microsoft.com/office/officeart/2005/8/layout/hProcess9"/>
    <dgm:cxn modelId="{59881C5B-0A3F-4B57-B091-9D6C49E54F32}" type="presParOf" srcId="{3929E953-9D5E-488B-A90B-C52629E294C2}" destId="{79E04EA6-668C-4B2E-8359-6CD334B9863B}" srcOrd="0" destOrd="0" presId="urn:microsoft.com/office/officeart/2005/8/layout/hProcess9"/>
    <dgm:cxn modelId="{5439961D-5DE2-43D2-838C-542F8176D950}" type="presParOf" srcId="{3929E953-9D5E-488B-A90B-C52629E294C2}" destId="{2764267F-BC3F-4010-88BB-C684BFA48E61}" srcOrd="1" destOrd="0" presId="urn:microsoft.com/office/officeart/2005/8/layout/hProcess9"/>
    <dgm:cxn modelId="{8623C2DE-01E0-4F3C-A337-9722D6AF67D6}" type="presParOf" srcId="{3929E953-9D5E-488B-A90B-C52629E294C2}" destId="{6E45117D-190C-4A35-AEB4-D55167ED0B85}" srcOrd="2" destOrd="0" presId="urn:microsoft.com/office/officeart/2005/8/layout/hProcess9"/>
    <dgm:cxn modelId="{E2EBD0B2-05A0-46D3-BBE1-C4B0D7151628}" type="presParOf" srcId="{3929E953-9D5E-488B-A90B-C52629E294C2}" destId="{65815C41-3D9A-4A27-8AA9-AD986A9115A9}" srcOrd="3" destOrd="0" presId="urn:microsoft.com/office/officeart/2005/8/layout/hProcess9"/>
    <dgm:cxn modelId="{74626D4A-463F-4AB6-A8AC-17C1873BA242}" type="presParOf" srcId="{3929E953-9D5E-488B-A90B-C52629E294C2}" destId="{026F9FDD-68EA-4BA5-B277-930E25A2DFD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6F13E-1230-4992-9ED8-8E64430A2D21}">
      <dsp:nvSpPr>
        <dsp:cNvPr id="0" name=""/>
        <dsp:cNvSpPr/>
      </dsp:nvSpPr>
      <dsp:spPr>
        <a:xfrm>
          <a:off x="2565806" y="2526"/>
          <a:ext cx="1398081" cy="9087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k-KZ" sz="18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Группавая работа</a:t>
          </a:r>
          <a:endParaRPr lang="ru-RU" sz="18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0168" y="46888"/>
        <a:ext cx="1309357" cy="820029"/>
      </dsp:txXfrm>
    </dsp:sp>
    <dsp:sp modelId="{39BA5815-C8E7-4FCE-AB46-4E529CDBFD00}">
      <dsp:nvSpPr>
        <dsp:cNvPr id="0" name=""/>
        <dsp:cNvSpPr/>
      </dsp:nvSpPr>
      <dsp:spPr>
        <a:xfrm>
          <a:off x="1450590" y="456903"/>
          <a:ext cx="3628513" cy="3628513"/>
        </a:xfrm>
        <a:custGeom>
          <a:avLst/>
          <a:gdLst/>
          <a:ahLst/>
          <a:cxnLst/>
          <a:rect l="0" t="0" r="0" b="0"/>
          <a:pathLst>
            <a:path>
              <a:moveTo>
                <a:pt x="2700267" y="231059"/>
              </a:moveTo>
              <a:arcTo wR="1814256" hR="1814256" stAng="17953971" swAng="1210689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E2743-CBFC-4262-AAD7-DD940861DB30}">
      <dsp:nvSpPr>
        <dsp:cNvPr id="0" name=""/>
        <dsp:cNvSpPr/>
      </dsp:nvSpPr>
      <dsp:spPr>
        <a:xfrm>
          <a:off x="4291267" y="1256147"/>
          <a:ext cx="1398081" cy="9087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k-KZ" sz="18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Семинары </a:t>
          </a:r>
          <a:endParaRPr lang="ru-RU" sz="18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35629" y="1300509"/>
        <a:ext cx="1309357" cy="820029"/>
      </dsp:txXfrm>
    </dsp:sp>
    <dsp:sp modelId="{49336478-3415-4CD2-A7DA-E4C28CF31C83}">
      <dsp:nvSpPr>
        <dsp:cNvPr id="0" name=""/>
        <dsp:cNvSpPr/>
      </dsp:nvSpPr>
      <dsp:spPr>
        <a:xfrm>
          <a:off x="1450590" y="456903"/>
          <a:ext cx="3628513" cy="3628513"/>
        </a:xfrm>
        <a:custGeom>
          <a:avLst/>
          <a:gdLst/>
          <a:ahLst/>
          <a:cxnLst/>
          <a:rect l="0" t="0" r="0" b="0"/>
          <a:pathLst>
            <a:path>
              <a:moveTo>
                <a:pt x="3624151" y="1939992"/>
              </a:moveTo>
              <a:arcTo wR="1814256" hR="1814256" stAng="21838442" swAng="1359069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E20DB-6F0A-4594-B1E1-FE0B6E100725}">
      <dsp:nvSpPr>
        <dsp:cNvPr id="0" name=""/>
        <dsp:cNvSpPr/>
      </dsp:nvSpPr>
      <dsp:spPr>
        <a:xfrm>
          <a:off x="3632200" y="3284547"/>
          <a:ext cx="1398081" cy="9087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i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Дискуссия</a:t>
          </a:r>
          <a:endParaRPr lang="ru-RU" sz="18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76562" y="3328909"/>
        <a:ext cx="1309357" cy="820029"/>
      </dsp:txXfrm>
    </dsp:sp>
    <dsp:sp modelId="{67811FCB-740B-4A16-8B0A-C700531A6D06}">
      <dsp:nvSpPr>
        <dsp:cNvPr id="0" name=""/>
        <dsp:cNvSpPr/>
      </dsp:nvSpPr>
      <dsp:spPr>
        <a:xfrm>
          <a:off x="1450590" y="456903"/>
          <a:ext cx="3628513" cy="3628513"/>
        </a:xfrm>
        <a:custGeom>
          <a:avLst/>
          <a:gdLst/>
          <a:ahLst/>
          <a:cxnLst/>
          <a:rect l="0" t="0" r="0" b="0"/>
          <a:pathLst>
            <a:path>
              <a:moveTo>
                <a:pt x="2036665" y="3614829"/>
              </a:moveTo>
              <a:arcTo wR="1814256" hR="1814256" stAng="4977507" swAng="844987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7DC57-CDC7-45B1-85D4-AFC85EF236B0}">
      <dsp:nvSpPr>
        <dsp:cNvPr id="0" name=""/>
        <dsp:cNvSpPr/>
      </dsp:nvSpPr>
      <dsp:spPr>
        <a:xfrm>
          <a:off x="1499413" y="3284547"/>
          <a:ext cx="1398081" cy="9087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Активные  методы обучения</a:t>
          </a:r>
          <a:endParaRPr lang="ru-RU" sz="18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43775" y="3328909"/>
        <a:ext cx="1309357" cy="820029"/>
      </dsp:txXfrm>
    </dsp:sp>
    <dsp:sp modelId="{25B53F93-FDA0-453E-A7B8-73949F9A9DDE}">
      <dsp:nvSpPr>
        <dsp:cNvPr id="0" name=""/>
        <dsp:cNvSpPr/>
      </dsp:nvSpPr>
      <dsp:spPr>
        <a:xfrm>
          <a:off x="1450590" y="456903"/>
          <a:ext cx="3628513" cy="3628513"/>
        </a:xfrm>
        <a:custGeom>
          <a:avLst/>
          <a:gdLst/>
          <a:ahLst/>
          <a:cxnLst/>
          <a:rect l="0" t="0" r="0" b="0"/>
          <a:pathLst>
            <a:path>
              <a:moveTo>
                <a:pt x="192388" y="2627319"/>
              </a:moveTo>
              <a:arcTo wR="1814256" hR="1814256" stAng="9202489" swAng="1359069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8D495F-C270-45C0-BCE6-9C91B123D992}">
      <dsp:nvSpPr>
        <dsp:cNvPr id="0" name=""/>
        <dsp:cNvSpPr/>
      </dsp:nvSpPr>
      <dsp:spPr>
        <a:xfrm>
          <a:off x="840345" y="1256147"/>
          <a:ext cx="1398081" cy="90875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k-KZ" sz="18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Лекции </a:t>
          </a:r>
          <a:endParaRPr lang="ru-RU" sz="1800" b="1" kern="1200" dirty="0">
            <a:solidFill>
              <a:srgbClr val="00206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84707" y="1300509"/>
        <a:ext cx="1309357" cy="820029"/>
      </dsp:txXfrm>
    </dsp:sp>
    <dsp:sp modelId="{625B52EC-523B-4536-9E31-5FB9F3FCA402}">
      <dsp:nvSpPr>
        <dsp:cNvPr id="0" name=""/>
        <dsp:cNvSpPr/>
      </dsp:nvSpPr>
      <dsp:spPr>
        <a:xfrm>
          <a:off x="1450590" y="456903"/>
          <a:ext cx="3628513" cy="3628513"/>
        </a:xfrm>
        <a:custGeom>
          <a:avLst/>
          <a:gdLst/>
          <a:ahLst/>
          <a:cxnLst/>
          <a:rect l="0" t="0" r="0" b="0"/>
          <a:pathLst>
            <a:path>
              <a:moveTo>
                <a:pt x="436517" y="633849"/>
              </a:moveTo>
              <a:arcTo wR="1814256" hR="1814256" stAng="13235341" swAng="1210689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5222C-CE60-4C4A-B761-CC73B6C36ED2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BBF7D-B961-495F-A0C6-8CF8CA2E62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3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BBF7D-B961-495F-A0C6-8CF8CA2E621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61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BBF7D-B961-495F-A0C6-8CF8CA2E621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91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BBF7D-B961-495F-A0C6-8CF8CA2E621A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65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BBF7D-B961-495F-A0C6-8CF8CA2E621A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84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BBF7D-B961-495F-A0C6-8CF8CA2E621A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021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BBF7D-B961-495F-A0C6-8CF8CA2E621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28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F885-D39B-4B7F-B674-36E34EE6EEEC}" type="datetime1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08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0BFE-2C30-40C6-B35A-AB02907E8D0E}" type="datetime1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00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6ECB4-7096-4BC7-915B-B2E2BA96DF6A}" type="datetime1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86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590552" y="103189"/>
            <a:ext cx="10991849" cy="5953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67E5C-8E69-45A6-AEEC-00D0273DBE2A}" type="datetime1">
              <a:rPr lang="ru-RU" smtClean="0"/>
              <a:t>26.05.2020</a:t>
            </a:fld>
            <a:endParaRPr lang="ru-RU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2DB1B1-6521-4D84-8379-B07074650C6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2127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9667-D679-4065-9E3B-03B4CC7EAB7B}" type="datetime1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082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29B5-92F0-46F3-B52E-54168C9758C9}" type="datetime1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76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53AC-4542-477F-B940-FA94CEC599D8}" type="datetime1">
              <a:rPr lang="ru-RU" smtClean="0"/>
              <a:t>26.05.2020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26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17B2-A08E-4B55-A02B-0679F71B1B03}" type="datetime1">
              <a:rPr lang="ru-RU" smtClean="0"/>
              <a:t>26.05.2020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32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FA30-40D9-42EC-89E3-5EA1CDCB5AEC}" type="datetime1">
              <a:rPr lang="ru-RU" smtClean="0"/>
              <a:t>26.05.2020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53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3544-47DF-4C40-9516-135762C8ED47}" type="datetime1">
              <a:rPr lang="ru-RU" smtClean="0"/>
              <a:t>26.05.2020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74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7994-9903-4884-AF2F-EA00D92AB15E}" type="datetime1">
              <a:rPr lang="ru-RU" smtClean="0"/>
              <a:t>26.05.2020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28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ED4C-FD91-402B-940A-34DD1FA6CEC3}" type="datetime1">
              <a:rPr lang="ru-RU" smtClean="0"/>
              <a:t>26.05.2020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45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36E13-4509-45E4-8C10-FBB38121DFED}" type="datetime1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68159-D677-4AB6-9D11-7728AC620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6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28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emf"/><Relationship Id="rId5" Type="http://schemas.openxmlformats.org/officeDocument/2006/relationships/package" Target="../embeddings/____________Microsoft_PowerPoint1.pptx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png"/><Relationship Id="rId5" Type="http://schemas.openxmlformats.org/officeDocument/2006/relationships/image" Target="../media/image40.emf"/><Relationship Id="rId4" Type="http://schemas.openxmlformats.org/officeDocument/2006/relationships/package" Target="../embeddings/____________Microsoft_PowerPoint2.ppt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13.png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70.jpe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7.png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3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jpeg"/><Relationship Id="rId4" Type="http://schemas.openxmlformats.org/officeDocument/2006/relationships/image" Target="../media/image105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7.jpg"/><Relationship Id="rId7" Type="http://schemas.openxmlformats.org/officeDocument/2006/relationships/image" Target="../media/image1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eg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8.jpeg"/><Relationship Id="rId5" Type="http://schemas.openxmlformats.org/officeDocument/2006/relationships/image" Target="../media/image122.jpeg"/><Relationship Id="rId4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3.jpe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3.png"/><Relationship Id="rId4" Type="http://schemas.openxmlformats.org/officeDocument/2006/relationships/diagramData" Target="../diagrams/data2.xml"/><Relationship Id="rId9" Type="http://schemas.openxmlformats.org/officeDocument/2006/relationships/image" Target="../media/image1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8" y="0"/>
            <a:ext cx="120476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871815" y="491743"/>
            <a:ext cx="89251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Республики </a:t>
            </a:r>
            <a:r>
              <a:rPr lang="ru-RU" sz="2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Казахстан</a:t>
            </a:r>
          </a:p>
          <a:p>
            <a:pPr algn="ctr"/>
            <a:r>
              <a:rPr lang="kk-KZ" sz="2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образования Северо-Казахстанской области</a:t>
            </a:r>
            <a:endParaRPr lang="ru-RU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01934" y="1737353"/>
            <a:ext cx="9825190" cy="830997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ru-RU" sz="4800" b="1" dirty="0" smtClean="0"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МЕТОДИЧЕСКОЕ</a:t>
            </a:r>
            <a:r>
              <a:rPr lang="ru-RU" sz="4000" b="1" dirty="0" smtClean="0"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b="1" dirty="0" smtClean="0"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ПОРТФОЛИО</a:t>
            </a:r>
            <a:endParaRPr lang="ru-RU" sz="4800" b="1" dirty="0">
              <a:solidFill>
                <a:srgbClr val="00206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968709" y="2303967"/>
            <a:ext cx="78313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k-KZ" altLang="ru-RU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Калмыкова Татьяна Васильевна</a:t>
            </a:r>
          </a:p>
        </p:txBody>
      </p:sp>
      <p:pic>
        <p:nvPicPr>
          <p:cNvPr id="8" name="Изображение 1" descr="WhatsApp Image 2020-02-18 at 14.23.20 (1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1" b="12759"/>
          <a:stretch/>
        </p:blipFill>
        <p:spPr bwMode="auto">
          <a:xfrm>
            <a:off x="3273342" y="3621861"/>
            <a:ext cx="4820584" cy="28264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101934" y="3123198"/>
            <a:ext cx="9695026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методики начального обучения Высшего колледжа имени </a:t>
            </a:r>
            <a:r>
              <a:rPr lang="ru-RU" altLang="ru-RU" sz="2000" dirty="0" err="1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endParaRPr lang="ru-RU" altLang="ru-RU" sz="20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4" y="398409"/>
            <a:ext cx="924331" cy="9243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698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7" y="104310"/>
            <a:ext cx="12192000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krot.info/uploads/posts/2020-01/1579329484_64-1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60" y="1403364"/>
            <a:ext cx="3916907" cy="4593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617260" y="2219676"/>
            <a:ext cx="35984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b="1" u="sng" dirty="0"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Педагогическая концепция: </a:t>
            </a:r>
          </a:p>
          <a:p>
            <a:pPr algn="ctr">
              <a:lnSpc>
                <a:spcPct val="150000"/>
              </a:lnSpc>
              <a:defRPr/>
            </a:pPr>
            <a:r>
              <a:rPr lang="ru-RU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«Лишних знаний не бывает»</a:t>
            </a:r>
          </a:p>
        </p:txBody>
      </p:sp>
      <p:pic>
        <p:nvPicPr>
          <p:cNvPr id="6" name="Picture 2" descr="https://krot.info/uploads/posts/2020-01/1579329484_64-1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252" y="1403364"/>
            <a:ext cx="3916907" cy="467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434725" y="2317089"/>
            <a:ext cx="3878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u="sng" dirty="0" smtClean="0">
                <a:solidFill>
                  <a:srgbClr val="00206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Педагогическое кредо:</a:t>
            </a:r>
            <a:endParaRPr lang="ru-RU" sz="2800" dirty="0">
              <a:solidFill>
                <a:srgbClr val="00206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00801" y="3060397"/>
            <a:ext cx="39123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«Вечным законом да будет: учить и учиться всему через примеры, наставления и применение на деле» </a:t>
            </a:r>
          </a:p>
          <a:p>
            <a:pPr algn="r">
              <a:defRPr/>
            </a:pPr>
            <a:r>
              <a:rPr lang="ru-RU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(Я. Коменский</a:t>
            </a:r>
            <a:r>
              <a:rPr lang="ru-RU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ru-RU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5" y="658303"/>
            <a:ext cx="1039867" cy="1039867"/>
          </a:xfrm>
          <a:prstGeom prst="ellipse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8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rgbClr val="FFFF4C"/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35401" y="230561"/>
            <a:ext cx="83524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Инновационные  образовательные технологии, используемые в педагогической деятельности</a:t>
            </a:r>
            <a:endParaRPr lang="ru-RU" sz="32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68296" y="1926060"/>
            <a:ext cx="104866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своей педагогической практике  использую следующие инновационные образовательные технологии, соответствующие целям и задачам Государственной программы развития образования в Республике Казахстан на 2011-2020 годы:</a:t>
            </a:r>
            <a:endParaRPr lang="ru-RU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79088" y="3391488"/>
            <a:ext cx="7431512" cy="278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  <a:tabLst>
                <a:tab pos="3657600" algn="l"/>
              </a:tabLst>
            </a:pPr>
            <a:endParaRPr lang="kk-KZ" sz="800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модульная технология </a:t>
            </a: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кредитно-модульная технология</a:t>
            </a: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информационные и коммуникационные технологии в образовании</a:t>
            </a:r>
            <a:endParaRPr lang="ru-RU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kk-KZ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истанционная технология обучения</a:t>
            </a:r>
          </a:p>
          <a:p>
            <a:pPr marL="285750" indent="-285750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0" algn="l"/>
              </a:tabLst>
            </a:pPr>
            <a:r>
              <a:rPr lang="kk-KZ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kk-KZ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ехнология работы с одаренными студентами </a:t>
            </a:r>
            <a:endParaRPr lang="ru-RU" dirty="0" smtClean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Картинки по запросу &quot;сотрудничество ученик и учитель&quot;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18" y="3990108"/>
            <a:ext cx="3026358" cy="24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11</a:t>
            </a:fld>
            <a:endParaRPr lang="ru-RU"/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744" y="0"/>
            <a:ext cx="12192000" cy="69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94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892">
              <a:schemeClr val="accent4">
                <a:lumMod val="40000"/>
                <a:lumOff val="60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c7.hotpng.com/preview/49/374/401/paper-drawing-stationery-papershe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1" t="982" b="6248"/>
          <a:stretch/>
        </p:blipFill>
        <p:spPr bwMode="auto">
          <a:xfrm>
            <a:off x="7219371" y="1367390"/>
            <a:ext cx="4391231" cy="5158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Прямоугольник 6"/>
          <p:cNvSpPr/>
          <p:nvPr/>
        </p:nvSpPr>
        <p:spPr>
          <a:xfrm>
            <a:off x="1529587" y="576663"/>
            <a:ext cx="396556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 организации образовательной деятельности:</a:t>
            </a:r>
            <a:endParaRPr lang="ru-RU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259173" y="629522"/>
            <a:ext cx="3965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 обучения:</a:t>
            </a:r>
            <a:endParaRPr lang="ru-RU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1166573554"/>
              </p:ext>
            </p:extLst>
          </p:nvPr>
        </p:nvGraphicFramePr>
        <p:xfrm>
          <a:off x="0" y="2039523"/>
          <a:ext cx="6529695" cy="4255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7259173" y="1825180"/>
            <a:ext cx="43514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«Лекция со стопами»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Индивидуальная карта помет«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«Составление кластера»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«Мозговой штурм»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«Диаграмма Венна»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k-KZ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«Джигсо»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kk-KZ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«Блум» </a:t>
            </a:r>
            <a:endParaRPr lang="ru-RU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Картинки по запросу &quot;анализ&quot;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23079"/>
          <a:stretch/>
        </p:blipFill>
        <p:spPr bwMode="auto">
          <a:xfrm>
            <a:off x="2334171" y="3357349"/>
            <a:ext cx="1838251" cy="1700364"/>
          </a:xfrm>
          <a:prstGeom prst="ellipse">
            <a:avLst/>
          </a:prstGeom>
          <a:ln w="952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12</a:t>
            </a:fld>
            <a:endParaRPr lang="ru-RU"/>
          </a:p>
        </p:txBody>
      </p:sp>
      <p:pic>
        <p:nvPicPr>
          <p:cNvPr id="12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51"/>
            <a:ext cx="12192000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03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rgbClr val="FFFF4C"/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10"/>
            <a:ext cx="12192000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19599" y="396372"/>
            <a:ext cx="8601075" cy="1260475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ru-RU" b="1" dirty="0" smtClean="0">
                <a:solidFill>
                  <a:srgbClr val="C00000"/>
                </a:solidFill>
                <a:latin typeface="Comic Sans MS" pitchFamily="66" charset="0"/>
              </a:rPr>
              <a:t>Приём «Написание </a:t>
            </a:r>
            <a:r>
              <a:rPr lang="ru-RU" b="1" dirty="0" err="1" smtClean="0">
                <a:solidFill>
                  <a:srgbClr val="C00000"/>
                </a:solidFill>
                <a:latin typeface="Comic Sans MS" pitchFamily="66" charset="0"/>
              </a:rPr>
              <a:t>синквейна</a:t>
            </a:r>
            <a:r>
              <a:rPr lang="ru-RU" b="1" dirty="0" smtClean="0">
                <a:solidFill>
                  <a:srgbClr val="C00000"/>
                </a:solidFill>
                <a:latin typeface="Comic Sans MS" pitchFamily="66" charset="0"/>
              </a:rPr>
              <a:t>»</a:t>
            </a:r>
          </a:p>
        </p:txBody>
      </p:sp>
      <p:sp>
        <p:nvSpPr>
          <p:cNvPr id="10243" name="Rectangle 3"/>
          <p:cNvSpPr txBox="1">
            <a:spLocks noChangeArrowheads="1"/>
          </p:cNvSpPr>
          <p:nvPr/>
        </p:nvSpPr>
        <p:spPr bwMode="auto">
          <a:xfrm>
            <a:off x="970876" y="1513414"/>
            <a:ext cx="410368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Предлог.</a:t>
            </a:r>
            <a:endParaRPr lang="ru-RU" altLang="ru-RU" sz="20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sz="20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Не членимый, незаменимый.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Предлагает, связывает, уточняет.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Ничего не обозначает.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Проводник.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(</a:t>
            </a:r>
            <a:r>
              <a:rPr lang="ru-RU" altLang="ru-RU" dirty="0" err="1">
                <a:solidFill>
                  <a:srgbClr val="002060"/>
                </a:solidFill>
                <a:latin typeface="Comic Sans MS" panose="030F0702030302020204" pitchFamily="66" charset="0"/>
              </a:rPr>
              <a:t>Магафурова</a:t>
            </a: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 А. )</a:t>
            </a:r>
          </a:p>
        </p:txBody>
      </p:sp>
      <p:sp>
        <p:nvSpPr>
          <p:cNvPr id="10244" name="Rectangle 4"/>
          <p:cNvSpPr txBox="1">
            <a:spLocks noChangeArrowheads="1"/>
          </p:cNvSpPr>
          <p:nvPr/>
        </p:nvSpPr>
        <p:spPr bwMode="auto">
          <a:xfrm>
            <a:off x="4921280" y="1226076"/>
            <a:ext cx="4321175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sz="2000" dirty="0">
              <a:latin typeface="Verdana" panose="020B0604030504040204" pitchFamily="34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Глагол.</a:t>
            </a:r>
            <a:endParaRPr lang="ru-RU" altLang="ru-RU" sz="2000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sz="20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Незаменимый, непредсказуемый.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Помогает, сообщает, обобщает.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Движение всегда и во всём.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Процесс.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ru-RU" altLang="ru-RU" dirty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(</a:t>
            </a:r>
            <a:r>
              <a:rPr lang="ru-RU" altLang="ru-RU" dirty="0" err="1">
                <a:solidFill>
                  <a:srgbClr val="002060"/>
                </a:solidFill>
                <a:latin typeface="Comic Sans MS" panose="030F0702030302020204" pitchFamily="66" charset="0"/>
              </a:rPr>
              <a:t>Канафина</a:t>
            </a:r>
            <a:r>
              <a:rPr lang="ru-RU" altLang="ru-RU" dirty="0">
                <a:solidFill>
                  <a:srgbClr val="002060"/>
                </a:solidFill>
                <a:latin typeface="Comic Sans MS" panose="030F0702030302020204" pitchFamily="66" charset="0"/>
              </a:rPr>
              <a:t> З.)</a:t>
            </a:r>
          </a:p>
        </p:txBody>
      </p:sp>
      <p:pic>
        <p:nvPicPr>
          <p:cNvPr id="5" name="Picture 2" descr="Изображение 19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51"/>
          <a:stretch/>
        </p:blipFill>
        <p:spPr bwMode="auto">
          <a:xfrm>
            <a:off x="6883304" y="3509068"/>
            <a:ext cx="4718302" cy="2892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Картинки по запросу &quot;учитель&quot;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422" y="3787448"/>
            <a:ext cx="2550673" cy="222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8" y="539805"/>
            <a:ext cx="1075844" cy="1075844"/>
          </a:xfrm>
          <a:prstGeom prst="ellipse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25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rgbClr val="FFFF4C"/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10"/>
            <a:ext cx="12192000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27275" y="620713"/>
            <a:ext cx="7848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defRPr/>
            </a:pPr>
            <a:r>
              <a:rPr lang="ru-RU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/>
            </a:r>
            <a:br>
              <a:rPr lang="ru-RU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ru-RU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Приём «Маркировочная таблица»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2782889" y="1606551"/>
            <a:ext cx="6480175" cy="1516063"/>
          </a:xfrm>
          <a:prstGeom prst="rect">
            <a:avLst/>
          </a:prstGeom>
          <a:solidFill>
            <a:srgbClr val="FF9900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-"/>
            </a:pPr>
            <a:endParaRPr lang="ru-RU" altLang="ru-RU" b="1">
              <a:latin typeface="Comic Sans MS" panose="030F0702030302020204" pitchFamily="66" charset="0"/>
            </a:endParaRPr>
          </a:p>
          <a:p>
            <a:pPr eaLnBrk="1" hangingPunct="1">
              <a:spcBef>
                <a:spcPct val="50000"/>
              </a:spcBef>
            </a:pPr>
            <a:endParaRPr lang="ru-RU" altLang="ru-RU">
              <a:latin typeface="Comic Sans MS" panose="030F0702030302020204" pitchFamily="66" charset="0"/>
            </a:endParaRPr>
          </a:p>
        </p:txBody>
      </p:sp>
      <p:sp>
        <p:nvSpPr>
          <p:cNvPr id="9220" name="Line 5"/>
          <p:cNvSpPr>
            <a:spLocks noChangeShapeType="1"/>
          </p:cNvSpPr>
          <p:nvPr/>
        </p:nvSpPr>
        <p:spPr bwMode="auto">
          <a:xfrm>
            <a:off x="4943475" y="1628776"/>
            <a:ext cx="0" cy="1509713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7175500" y="1622426"/>
            <a:ext cx="0" cy="1516063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3216276" y="1773238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altLang="ru-RU" sz="2400" b="1" u="sng">
                <a:solidFill>
                  <a:schemeClr val="bg1"/>
                </a:solidFill>
                <a:latin typeface="Comic Sans MS" panose="030F0702030302020204" pitchFamily="66" charset="0"/>
              </a:rPr>
              <a:t>Знаю</a:t>
            </a:r>
            <a:r>
              <a:rPr lang="ru-RU" altLang="ru-RU" sz="2400" u="sng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9223" name="Text Box 8"/>
          <p:cNvSpPr txBox="1">
            <a:spLocks noChangeArrowheads="1"/>
          </p:cNvSpPr>
          <p:nvPr/>
        </p:nvSpPr>
        <p:spPr bwMode="auto">
          <a:xfrm>
            <a:off x="5016500" y="1785938"/>
            <a:ext cx="194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400" b="1" u="sng">
                <a:solidFill>
                  <a:schemeClr val="bg1"/>
                </a:solidFill>
                <a:latin typeface="Comic Sans MS" panose="030F0702030302020204" pitchFamily="66" charset="0"/>
              </a:rPr>
              <a:t>Хочу</a:t>
            </a:r>
            <a:r>
              <a:rPr lang="ru-RU" altLang="ru-RU" sz="2400" u="sng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ru-RU" altLang="ru-RU" sz="2400" b="1" u="sng">
                <a:solidFill>
                  <a:schemeClr val="bg1"/>
                </a:solidFill>
                <a:latin typeface="Comic Sans MS" panose="030F0702030302020204" pitchFamily="66" charset="0"/>
              </a:rPr>
              <a:t>узнать</a:t>
            </a:r>
            <a:r>
              <a:rPr lang="ru-RU" altLang="ru-RU" b="1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9224" name="Text Box 9"/>
          <p:cNvSpPr txBox="1">
            <a:spLocks noChangeArrowheads="1"/>
          </p:cNvSpPr>
          <p:nvPr/>
        </p:nvSpPr>
        <p:spPr bwMode="auto">
          <a:xfrm>
            <a:off x="7319963" y="1773238"/>
            <a:ext cx="1528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altLang="ru-RU" sz="2400" b="1" u="sng">
                <a:solidFill>
                  <a:schemeClr val="bg1"/>
                </a:solidFill>
                <a:latin typeface="Comic Sans MS" panose="030F0702030302020204" pitchFamily="66" charset="0"/>
              </a:rPr>
              <a:t>Узнал</a:t>
            </a:r>
            <a:r>
              <a:rPr lang="ru-RU" altLang="ru-RU" sz="240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9225" name="Line 4"/>
          <p:cNvSpPr>
            <a:spLocks noChangeShapeType="1"/>
          </p:cNvSpPr>
          <p:nvPr/>
        </p:nvSpPr>
        <p:spPr bwMode="auto">
          <a:xfrm flipV="1">
            <a:off x="3000376" y="2205038"/>
            <a:ext cx="5686425" cy="2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" name="Picture 10" descr="Изображение 19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90" y="3317876"/>
            <a:ext cx="4496370" cy="2769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Картинки по запросу &quot;анализ&quot;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23079"/>
          <a:stretch/>
        </p:blipFill>
        <p:spPr bwMode="auto">
          <a:xfrm>
            <a:off x="1539139" y="3903193"/>
            <a:ext cx="2277210" cy="21063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9760" y="4299171"/>
            <a:ext cx="2721327" cy="144901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710094"/>
            <a:ext cx="1075844" cy="1075844"/>
          </a:xfrm>
          <a:prstGeom prst="ellipse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7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499" y="-32215"/>
            <a:ext cx="12192000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minfin.com.ua/files/image/Corbis-42-347189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784" y="4879175"/>
            <a:ext cx="1264831" cy="1477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15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t="4504" r="4045" b="41612"/>
          <a:stretch/>
        </p:blipFill>
        <p:spPr>
          <a:xfrm>
            <a:off x="454896" y="1267911"/>
            <a:ext cx="5527605" cy="4502873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2997083" y="466885"/>
            <a:ext cx="7395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u="sng" dirty="0" smtClean="0"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Эссе «Каким должен быть  педагог»? </a:t>
            </a:r>
            <a:endParaRPr lang="ru-RU" sz="3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t="58009" r="4046" b="2511"/>
          <a:stretch/>
        </p:blipFill>
        <p:spPr>
          <a:xfrm>
            <a:off x="6294772" y="1306518"/>
            <a:ext cx="5471458" cy="3317799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844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9" y="715804"/>
            <a:ext cx="1075844" cy="1075844"/>
          </a:xfrm>
          <a:prstGeom prst="ellipse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203931" y="1850658"/>
            <a:ext cx="77690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800" b="1" dirty="0">
                <a:solidFill>
                  <a:srgbClr val="C0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4800" b="1" dirty="0" smtClean="0">
                <a:solidFill>
                  <a:srgbClr val="C0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клад педагога в развитие </a:t>
            </a:r>
          </a:p>
          <a:p>
            <a:pPr algn="ctr"/>
            <a:r>
              <a:rPr lang="kk-KZ" sz="4800" b="1" dirty="0" smtClean="0">
                <a:solidFill>
                  <a:srgbClr val="C0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  <a:endParaRPr lang="ru-RU" sz="4800" b="1" dirty="0">
              <a:solidFill>
                <a:srgbClr val="C0000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45467"/>
              </p:ext>
            </p:extLst>
          </p:nvPr>
        </p:nvGraphicFramePr>
        <p:xfrm>
          <a:off x="8366079" y="2995003"/>
          <a:ext cx="2852382" cy="3398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7" name="CorelDRAW" r:id="rId4" imgW="1971751" imgH="2348789" progId="CorelDRAW.Graphic.11">
                  <p:embed/>
                </p:oleObj>
              </mc:Choice>
              <mc:Fallback>
                <p:oleObj name="CorelDRAW" r:id="rId4" imgW="1971751" imgH="2348789" progId="CorelDRAW.Graphic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079" y="2995003"/>
                        <a:ext cx="2852382" cy="3398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16</a:t>
            </a:fld>
            <a:endParaRPr lang="ru-RU"/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32801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37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17</a:t>
            </a:fld>
            <a:endParaRPr lang="ru-RU" dirty="0"/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04" y="-255320"/>
            <a:ext cx="12100956" cy="71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t="4581" r="5010" b="8786"/>
          <a:stretch/>
        </p:blipFill>
        <p:spPr>
          <a:xfrm>
            <a:off x="6784908" y="977305"/>
            <a:ext cx="3950386" cy="537904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0" t="4156" r="5025" b="5801"/>
          <a:stretch/>
        </p:blipFill>
        <p:spPr>
          <a:xfrm>
            <a:off x="1880399" y="993285"/>
            <a:ext cx="3867257" cy="536306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6632685" y="5721247"/>
            <a:ext cx="4239491" cy="83099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Силлабус по дисциплине                                                     «Методика обучения русскому языку, </a:t>
            </a:r>
          </a:p>
          <a:p>
            <a:pPr algn="ctr">
              <a:defRPr/>
            </a:pPr>
            <a:r>
              <a:rPr lang="ru-RU" sz="1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каллиграфия»</a:t>
            </a:r>
            <a:endParaRPr lang="ru-RU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341912" y="5707915"/>
            <a:ext cx="4904509" cy="83099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Силлабус по дисциплине                                                     «Особенности организации обучения в МКШ </a:t>
            </a:r>
          </a:p>
          <a:p>
            <a:pPr algn="ctr">
              <a:defRPr/>
            </a:pPr>
            <a:r>
              <a:rPr lang="ru-RU" sz="16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русскому языку и литературе»</a:t>
            </a:r>
            <a:endParaRPr lang="ru-RU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146817" y="159517"/>
            <a:ext cx="9666514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ru-RU" sz="36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Учебно-методические материалы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39" y="482682"/>
            <a:ext cx="1075844" cy="10758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79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C:\Users\ФОРА\Desktop\программа МРЯ\Рабочая учебная программа модуля, дисциплины МРЯ НО-4-18_00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" r="2871" b="4655"/>
          <a:stretch/>
        </p:blipFill>
        <p:spPr bwMode="auto">
          <a:xfrm>
            <a:off x="1726138" y="572355"/>
            <a:ext cx="3912830" cy="529615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C:\Users\ФОРА\Desktop\программа калиграфия\Рабочая учебная программа модуля, дисциплины Каллиграфия НО-4-18_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" b="3942"/>
          <a:stretch/>
        </p:blipFill>
        <p:spPr bwMode="auto">
          <a:xfrm>
            <a:off x="6969792" y="572355"/>
            <a:ext cx="3897906" cy="529615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00956" cy="71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6537147" y="5559349"/>
            <a:ext cx="4763197" cy="83099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Рабочая учебная программа модуля</a:t>
            </a:r>
            <a:r>
              <a:rPr 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дисциплины ПМ 08. Методическое обеспечение образовательного процесса</a:t>
            </a:r>
            <a:r>
              <a:rPr lang="kk-KZ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/Каллиграфия</a:t>
            </a:r>
            <a:endParaRPr lang="ru-RU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21115" y="5553593"/>
            <a:ext cx="5115912" cy="83099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Рабочая учебная программа модуля</a:t>
            </a:r>
            <a:r>
              <a:rPr lang="en-US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дисциплины </a:t>
            </a:r>
            <a:r>
              <a:rPr lang="ru-RU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ПМ 08. Методическое обеспечение образовательного процесса</a:t>
            </a:r>
            <a:r>
              <a:rPr lang="kk-KZ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 Методика обучения русскому </a:t>
            </a:r>
            <a:r>
              <a:rPr lang="ru-RU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k-KZ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языку</a:t>
            </a:r>
            <a:endParaRPr lang="ru-RU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3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615477" y="621627"/>
            <a:ext cx="4679013" cy="57554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ru-RU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УДК 377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ББК 74.268.1 Рус.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М.54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Рецензенты: 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Квасных Г.С. – 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к.п.н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доцент кафедры ТМНДО   СКГУ  им.  М.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Нурышева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Б.С.–заместитель директора по учебно-производственной практике  КГКП</a:t>
            </a:r>
            <a:r>
              <a:rPr lang="ru-RU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Петропавловский гуманитарный колледж имени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Составитель: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Калмыкова Т. В. – преподаватель методики обучения русскому языку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КГКП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Петропавловский гуманитарный колледж имени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М.54  Методические рекомендации по методике обучения русскому языку (в помощь практиканту)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сост.: Т.В. Калмыкова – Петропавловск,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2016-25с.</a:t>
            </a:r>
          </a:p>
          <a:p>
            <a:endParaRPr lang="ru-RU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978-601-275-345-5</a:t>
            </a:r>
            <a:endParaRPr lang="ru-RU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Данное пособие представляет собой сборник методических рекомендаций в помощь практиканту, которые можно использовать при прохождении практики пробных уроков и преддипломной практики. 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цель методических рекомендаций  - познакомить обучающихся с организацией и проведением учебных занятий по русскому языку и литературному чтению в начальной школе. </a:t>
            </a:r>
          </a:p>
          <a:p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832" y="14844"/>
            <a:ext cx="12065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Объект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904662"/>
              </p:ext>
            </p:extLst>
          </p:nvPr>
        </p:nvGraphicFramePr>
        <p:xfrm>
          <a:off x="2096817" y="510639"/>
          <a:ext cx="4174276" cy="586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1" name="Презентация" r:id="rId5" imgW="3749221" imgH="5178413" progId="PowerPoint.Show.12">
                  <p:embed/>
                </p:oleObj>
              </mc:Choice>
              <mc:Fallback>
                <p:oleObj name="Презентация" r:id="rId5" imgW="3749221" imgH="517841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6817" y="510639"/>
                        <a:ext cx="4174276" cy="5866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84" y="4537845"/>
            <a:ext cx="2364354" cy="17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22" y="8728364"/>
            <a:ext cx="11959389" cy="67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3439237" y="1473958"/>
            <a:ext cx="4435520" cy="42580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1704094" y="637587"/>
            <a:ext cx="9430602" cy="8363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lang="kk-KZ" sz="4800" b="1" dirty="0" smtClean="0">
                <a:solidFill>
                  <a:srgbClr val="002060"/>
                </a:solidFill>
                <a:latin typeface="Times New Roman" pitchFamily="18" charset="0"/>
              </a:rPr>
              <a:t>Калмыкова Татьяна Васильевна</a:t>
            </a:r>
            <a:endParaRPr lang="ru-RU" sz="4800" dirty="0">
              <a:solidFill>
                <a:srgbClr val="0020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64810" y="5586615"/>
            <a:ext cx="784426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alt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методики начального обучения </a:t>
            </a:r>
          </a:p>
          <a:p>
            <a:pPr algn="ctr"/>
            <a:r>
              <a:rPr lang="ru-RU" alt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колледжа имени </a:t>
            </a:r>
            <a:r>
              <a:rPr lang="ru-RU" altLang="ru-RU" sz="2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endParaRPr lang="ru-RU" altLang="ru-RU" sz="28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8" y="668312"/>
            <a:ext cx="805646" cy="805646"/>
          </a:xfrm>
          <a:prstGeom prst="ellipse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2</a:t>
            </a:fld>
            <a:endParaRPr lang="ru-RU"/>
          </a:p>
        </p:txBody>
      </p:sp>
      <p:pic>
        <p:nvPicPr>
          <p:cNvPr id="9" name="Picture 4" descr="C:\Users\ФОРА\Desktop\фото Калмыкова Т.В.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848" y="1579418"/>
            <a:ext cx="3434738" cy="40071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476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271093" y="611987"/>
            <a:ext cx="4679013" cy="55707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УДК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373.3 (075.32)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ББК 74.268.1 Рус.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П.69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Рецензенты: 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Квасных Г.С. – 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к.п.н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доцент кафедры ТМНДО   СКГУ  им.  М.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Яковенко Н.И. – преподаватель русского языка и литературы  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КГКП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Петропавловский гуманитарный колледж имени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Составитель: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Калмыкова Т. В. – преподаватель методики обучения русскому языку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КГКП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Петропавловский гуманитарный колледж имени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Практикум по методике обучения русскому языку в начальных классах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П.69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(учебное пособие) /сост.: Т.В. Калмыкова – Петропавловск,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2016-25с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ISBN 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978-601-275-578-7</a:t>
            </a:r>
            <a:endParaRPr lang="ru-RU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Учебное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пособие представляет собой сборник заданий, направленных на развитие навыков преподавания русского языка в начальных классах. Содержит также материалы для организации самостоятельной работы студентов при подготовке к практическим занятиям. 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Предназначено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преподавателей педагогических учебных заведений и студентов гуманитарного колледжа имени М. Жумабаева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endParaRPr lang="ru-RU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20</a:t>
            </a:fld>
            <a:endParaRPr lang="ru-RU" dirty="0"/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552"/>
            <a:ext cx="12065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Объект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063208"/>
              </p:ext>
            </p:extLst>
          </p:nvPr>
        </p:nvGraphicFramePr>
        <p:xfrm>
          <a:off x="1979885" y="406676"/>
          <a:ext cx="3984444" cy="584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2" name="Презентация" r:id="rId4" imgW="3777830" imgH="5218015" progId="PowerPoint.Show.12">
                  <p:embed/>
                </p:oleObj>
              </mc:Choice>
              <mc:Fallback>
                <p:oleObj name="Презентация" r:id="rId4" imgW="3777830" imgH="521801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9885" y="406676"/>
                        <a:ext cx="3984444" cy="5849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0" y="4582460"/>
            <a:ext cx="2364354" cy="17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4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664361" y="159466"/>
            <a:ext cx="30699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800" b="1" dirty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4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ецензии  </a:t>
            </a:r>
            <a:endParaRPr lang="ru-RU" sz="4800" b="1" cap="none" spc="0" dirty="0">
              <a:ln/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21</a:t>
            </a:fld>
            <a:endParaRPr lang="ru-RU"/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827" y="-99840"/>
            <a:ext cx="12100956" cy="695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7" t="5368" r="4368" b="8052"/>
          <a:stretch/>
        </p:blipFill>
        <p:spPr>
          <a:xfrm>
            <a:off x="1413810" y="1082200"/>
            <a:ext cx="4290954" cy="5259134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46082" name="Picture 2" descr="G:\_\Аттестация (мой материал)\Учебное пособие - Практикум по м.р.яз. Калмыковой Т.В\Рецензия на пособие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2649" r="3309" b="15503"/>
          <a:stretch/>
        </p:blipFill>
        <p:spPr bwMode="auto">
          <a:xfrm>
            <a:off x="6199332" y="1082199"/>
            <a:ext cx="4241206" cy="525913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vkgu.kz/sites/default/files/field/image/olimp2_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2193" r="6106" b="17278"/>
          <a:stretch/>
        </p:blipFill>
        <p:spPr bwMode="auto">
          <a:xfrm>
            <a:off x="5421818" y="5500047"/>
            <a:ext cx="1555027" cy="10158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7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70660" y="244899"/>
            <a:ext cx="9904022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Семинар </a:t>
            </a:r>
          </a:p>
          <a:p>
            <a:pPr algn="ctr"/>
            <a:r>
              <a:rPr lang="ru-RU" sz="32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«Новые подходы, методы и формы</a:t>
            </a:r>
            <a:r>
              <a:rPr lang="ru-RU" sz="3200" b="1" dirty="0"/>
              <a:t> </a:t>
            </a:r>
            <a:r>
              <a:rPr lang="ru-RU" sz="32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преподавания в рамках обновления  содержания  образования»</a:t>
            </a:r>
            <a:endParaRPr lang="ru-RU" sz="3200" dirty="0">
              <a:solidFill>
                <a:srgbClr val="FF00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22</a:t>
            </a:fld>
            <a:endParaRPr lang="ru-RU" dirty="0"/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505"/>
            <a:ext cx="12100956" cy="722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57738" y="2207179"/>
            <a:ext cx="4834424" cy="3416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ознакомление  со структурой, содержанием, последовательностью, целями и задачами обновленной образовательной программы для начальных классов. </a:t>
            </a:r>
          </a:p>
          <a:p>
            <a:pPr algn="just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-обеспечить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понимание и умение использовать педагогические подходы и учебные материалы в соответствии с обновленной образовательной программой для начальных классов;  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-сформировать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навыки необходимые при реализации обновленной образовательной программы для начальных классов. 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" t="26320" b="10476"/>
          <a:stretch/>
        </p:blipFill>
        <p:spPr>
          <a:xfrm>
            <a:off x="783770" y="2288723"/>
            <a:ext cx="2612573" cy="1644767"/>
          </a:xfrm>
          <a:prstGeom prst="roundRect">
            <a:avLst>
              <a:gd name="adj" fmla="val 16667"/>
            </a:avLst>
          </a:prstGeom>
          <a:ln>
            <a:solidFill>
              <a:srgbClr val="00B0F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8" t="11948" b="15670"/>
          <a:stretch/>
        </p:blipFill>
        <p:spPr>
          <a:xfrm>
            <a:off x="3768770" y="2331416"/>
            <a:ext cx="2616540" cy="1674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6"/>
          <a:stretch/>
        </p:blipFill>
        <p:spPr>
          <a:xfrm>
            <a:off x="2278405" y="4335182"/>
            <a:ext cx="2798634" cy="17568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505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70660" y="244899"/>
            <a:ext cx="9904022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ru-RU" sz="32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Семинар </a:t>
            </a:r>
          </a:p>
          <a:p>
            <a:pPr algn="ctr"/>
            <a:r>
              <a:rPr lang="ru-RU" sz="32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«Теоретические основы формативного оценивания»</a:t>
            </a:r>
            <a:endParaRPr lang="ru-RU" sz="3200" dirty="0">
              <a:solidFill>
                <a:srgbClr val="FF00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23</a:t>
            </a:fld>
            <a:endParaRPr lang="ru-RU" dirty="0"/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4778"/>
            <a:ext cx="12100956" cy="717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6" y="1747503"/>
            <a:ext cx="3042636" cy="2281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18" y="1781794"/>
            <a:ext cx="3030697" cy="2273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5" t="3984" r="-717" b="43722"/>
          <a:stretch/>
        </p:blipFill>
        <p:spPr>
          <a:xfrm>
            <a:off x="2224931" y="4199473"/>
            <a:ext cx="3005635" cy="23394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6876491" y="1700325"/>
            <a:ext cx="4834424" cy="47089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педагогическом мастерстве учителей </a:t>
            </a:r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</a:t>
            </a: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сердцевину образует их способность точно </a:t>
            </a:r>
            <a:b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оценивать </a:t>
            </a: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прогресс учеников». </a:t>
            </a:r>
            <a:r>
              <a:rPr lang="ru-RU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М.Барбер</a:t>
            </a: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/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ознакомление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теоретическими  основами формативного  оценивания, целями и значимостью формативного  оценивания для эффективного обучения.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выявить уровень знаний  по данной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проблеме;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различные подходы к оцениванию учебных достижений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обучающихся;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обосновать необходимость формативного оценивания знаний, показать значимость формативного оценивания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967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User\Desktop\техники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40" y="1351620"/>
            <a:ext cx="2027555" cy="27031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2" descr="D:\User\Desktop\техникм\ZS4RHUAyai0.jpg"/>
          <p:cNvPicPr>
            <a:picLocks noChangeAspect="1" noChangeArrowheads="1"/>
          </p:cNvPicPr>
          <p:nvPr/>
        </p:nvPicPr>
        <p:blipFill rotWithShape="1">
          <a:blip r:embed="rId4" cstate="print"/>
          <a:srcRect b="8428"/>
          <a:stretch/>
        </p:blipFill>
        <p:spPr bwMode="auto">
          <a:xfrm>
            <a:off x="2482574" y="2231581"/>
            <a:ext cx="2154175" cy="26308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Прямоугольник 3"/>
          <p:cNvSpPr/>
          <p:nvPr/>
        </p:nvSpPr>
        <p:spPr>
          <a:xfrm>
            <a:off x="1448081" y="287289"/>
            <a:ext cx="9904022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32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ехники формативного оценивания  -  объективный фактор самооценивания обучающихся»</a:t>
            </a:r>
            <a:endParaRPr lang="ru-RU" sz="3200" dirty="0">
              <a:solidFill>
                <a:srgbClr val="FF00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875"/>
            <a:ext cx="12100956" cy="689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12718" y="1715408"/>
            <a:ext cx="4834424" cy="4247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/>
              <a:t> </a:t>
            </a:r>
            <a:r>
              <a:rPr lang="ru-RU" sz="1600" b="1" dirty="0" smtClean="0"/>
              <a:t>    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связи с переходом на обновленное содержание образования очень важно предусматривать оценивание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обучающихся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 учебно-воспитательном процессе. Для этого используются техники формативного оценивания, которые позволяют оценить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свои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способности из урока в урок.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Техника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«Тимпан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представляет собой совокупность эффективных техник формативного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оценивания. 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Мишень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настроения 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Три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М»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Большой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палец </a:t>
            </a: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Дополни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предложение </a:t>
            </a:r>
            <a:endParaRPr lang="ru-RU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ru-R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Техника </a:t>
            </a:r>
            <a:r>
              <a:rPr lang="ru-R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«Матрешки» </a:t>
            </a:r>
          </a:p>
        </p:txBody>
      </p:sp>
      <p:pic>
        <p:nvPicPr>
          <p:cNvPr id="13" name="Picture 3" descr="D:\User\Desktop\техникм\uJ-hfRP6io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52522" y="3546984"/>
            <a:ext cx="2147570" cy="2863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5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76067" y="433931"/>
            <a:ext cx="9904022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ru-RU" sz="24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24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руглый стол </a:t>
            </a:r>
            <a:r>
              <a:rPr lang="ru-RU" sz="24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 err="1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Компетентностный</a:t>
            </a:r>
            <a:r>
              <a:rPr lang="ru-RU" sz="24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 к оценке </a:t>
            </a:r>
            <a:endParaRPr lang="ru-RU" sz="2400" dirty="0" smtClean="0">
              <a:solidFill>
                <a:srgbClr val="FF00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 студентов  (по итогам практики пробных уроков в условиях обновления содержания образования)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25</a:t>
            </a:fld>
            <a:endParaRPr lang="ru-RU" dirty="0"/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717"/>
            <a:ext cx="12100956" cy="732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23523" y="1955145"/>
            <a:ext cx="5450774" cy="44012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Основная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данного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собрания 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повышение профессиональной компетентности студентов гуманитарного колледжа в условиях обновленного содержания образования.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Подобные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мероприятия позволяют обеспечить плодотворное сотрудничество между колледжем и общеобразовательными школами города. На собрании присутствовали заместитель директора по учебно-производственной работе –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Нурышева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Б.С., методисты и студенты, а также учителя школ. Представители средней школы №7, в том числе завуч по начальному звену - Крупская Е.А., подвели итоги практики пробных уроков, положительно отзываясь о работе студентов гуманитарного  колледжа. 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На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заседании круглого стола были подняты многие важные вопросы, связанные с обновленным содержанием образования. Каким должен быть современный учитель? Какова формула «современного учителя»? Как сегодня нужно учить? Какие образовательные технологии наиболее актуальны? Учителя начальных классов Суслова Л.Н. 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Маркиш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Е.Л. поделились со студентами нашего колледжа своим педагогическим опытом, касающимся применения обновленной программы. 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3" r="10952"/>
          <a:stretch/>
        </p:blipFill>
        <p:spPr>
          <a:xfrm>
            <a:off x="699161" y="1880762"/>
            <a:ext cx="4697996" cy="27372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0"/>
          <a:stretch/>
        </p:blipFill>
        <p:spPr>
          <a:xfrm>
            <a:off x="2341026" y="4269179"/>
            <a:ext cx="3881645" cy="2336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8026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6" r="17132"/>
          <a:stretch/>
        </p:blipFill>
        <p:spPr>
          <a:xfrm>
            <a:off x="4716127" y="4426868"/>
            <a:ext cx="2879271" cy="21399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t="4328" r="10558" b="5800"/>
          <a:stretch/>
        </p:blipFill>
        <p:spPr>
          <a:xfrm>
            <a:off x="704687" y="1578109"/>
            <a:ext cx="3388040" cy="4778241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1270660" y="306743"/>
            <a:ext cx="9666514" cy="101566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0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ткрытое занятие с использованием ИКТ-технологий и мастер-класса для преподавателей колледжей образовательных дисциплин по теме: «Применение современных технологий в процессе преподавания общеобразовательных дисциплин»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26</a:t>
            </a:fld>
            <a:endParaRPr lang="ru-RU" dirty="0"/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00956" cy="69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1" r="18485" b="16961"/>
          <a:stretch/>
        </p:blipFill>
        <p:spPr>
          <a:xfrm>
            <a:off x="8610600" y="4576396"/>
            <a:ext cx="3036320" cy="20994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b="30736"/>
          <a:stretch/>
        </p:blipFill>
        <p:spPr>
          <a:xfrm>
            <a:off x="6806970" y="2953384"/>
            <a:ext cx="2823656" cy="2056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723906" y="1399663"/>
            <a:ext cx="5213268" cy="15081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Мастер-класс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критического мышления как средство формирования </a:t>
            </a:r>
            <a:r>
              <a:rPr lang="ru-RU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ключевых 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компетенций   </a:t>
            </a:r>
            <a:r>
              <a:rPr lang="ru-RU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студентов</a:t>
            </a:r>
          </a:p>
          <a:p>
            <a:endParaRPr lang="ru-RU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формирование взаимосвязанных качеств личности посредством внедрения в образовательный процесс приёмов технологии критического мышления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72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39" y="831010"/>
            <a:ext cx="1075844" cy="1075844"/>
          </a:xfrm>
          <a:prstGeom prst="ellipse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019445" y="491769"/>
            <a:ext cx="9489649" cy="175432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ru-RU" sz="54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Результативность </a:t>
            </a:r>
            <a:r>
              <a:rPr lang="ru-RU" sz="54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</a:p>
          <a:p>
            <a:pPr algn="ctr"/>
            <a:r>
              <a:rPr lang="ru-RU" sz="54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педагога</a:t>
            </a:r>
          </a:p>
        </p:txBody>
      </p:sp>
      <p:pic>
        <p:nvPicPr>
          <p:cNvPr id="8" name="Picture 2" descr="https://svetlyachock-kotel.edumsko.ru/uploads/2200/2170/section/143080/ikonki/15574fda005258d.jpg?15414922113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08" y="2246095"/>
            <a:ext cx="5935910" cy="41460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27</a:t>
            </a:fld>
            <a:endParaRPr lang="ru-RU"/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2" y="0"/>
            <a:ext cx="12032801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8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18221" r="7187" b="39932"/>
          <a:stretch/>
        </p:blipFill>
        <p:spPr>
          <a:xfrm>
            <a:off x="401391" y="1733795"/>
            <a:ext cx="6011284" cy="4196753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t="60176" r="7187" b="10090"/>
          <a:stretch/>
        </p:blipFill>
        <p:spPr>
          <a:xfrm>
            <a:off x="6541764" y="1321642"/>
            <a:ext cx="5274971" cy="2527911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28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0" t="10131" r="4818" b="55757"/>
          <a:stretch/>
        </p:blipFill>
        <p:spPr>
          <a:xfrm>
            <a:off x="6543304" y="3916069"/>
            <a:ext cx="5273431" cy="2672375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212" y="-128070"/>
            <a:ext cx="12100956" cy="70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1125669" y="202698"/>
            <a:ext cx="96991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36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инамика результативности профессиональной </a:t>
            </a:r>
          </a:p>
          <a:p>
            <a:pPr algn="ctr"/>
            <a:r>
              <a:rPr lang="ru-RU" sz="3600" dirty="0" smtClean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деятельности</a:t>
            </a:r>
            <a:endParaRPr lang="ru-RU" sz="3600" dirty="0">
              <a:solidFill>
                <a:srgbClr val="FF00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9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21" y="3011137"/>
            <a:ext cx="4781303" cy="3179524"/>
          </a:xfrm>
          <a:prstGeom prst="roundRect">
            <a:avLst/>
          </a:prstGeom>
          <a:effectLst>
            <a:softEdge rad="127000"/>
          </a:effec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B1B1-6521-4D84-8379-B07074650C61}" type="slidenum">
              <a:rPr lang="ru-RU" altLang="ru-RU" smtClean="0"/>
              <a:pPr/>
              <a:t>29</a:t>
            </a:fld>
            <a:endParaRPr lang="ru-RU" altLang="ru-RU"/>
          </a:p>
        </p:txBody>
      </p:sp>
      <p:sp>
        <p:nvSpPr>
          <p:cNvPr id="5" name="TextBox 4"/>
          <p:cNvSpPr txBox="1"/>
          <p:nvPr/>
        </p:nvSpPr>
        <p:spPr>
          <a:xfrm>
            <a:off x="6819406" y="5940851"/>
            <a:ext cx="4025735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Б</a:t>
            </a:r>
            <a:r>
              <a:rPr lang="ru-RU" sz="24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акина</a:t>
            </a:r>
            <a:r>
              <a:rPr lang="ru-RU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ru-RU" sz="24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Мадина</a:t>
            </a:r>
            <a:r>
              <a:rPr lang="ru-RU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algn="ctr">
              <a:defRPr/>
            </a:pPr>
            <a:r>
              <a:rPr lang="ru-RU" sz="2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 место) </a:t>
            </a:r>
          </a:p>
        </p:txBody>
      </p:sp>
      <p:sp>
        <p:nvSpPr>
          <p:cNvPr id="11" name="Текстовое поле 3"/>
          <p:cNvSpPr txBox="1"/>
          <p:nvPr/>
        </p:nvSpPr>
        <p:spPr>
          <a:xfrm>
            <a:off x="478048" y="1232546"/>
            <a:ext cx="517764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Конкурсные задания </a:t>
            </a:r>
            <a:endParaRPr lang="ru-RU" sz="24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ru-RU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Модуль А</a:t>
            </a:r>
            <a:r>
              <a:rPr lang="ru-RU" sz="20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«Общекультурное развитие»                  </a:t>
            </a:r>
          </a:p>
          <a:p>
            <a:pPr>
              <a:defRPr/>
            </a:pPr>
            <a:r>
              <a:rPr lang="ru-RU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</a:t>
            </a:r>
            <a:r>
              <a:rPr lang="ru-RU" sz="2000" dirty="0" err="1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Самопрезентация</a:t>
            </a:r>
            <a:endParaRPr lang="ru-RU" sz="2000" dirty="0" smtClean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ru-RU" sz="20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Модуль В: «Общепрофессиональное развитие» </a:t>
            </a:r>
          </a:p>
          <a:p>
            <a:pPr>
              <a:defRPr/>
            </a:pPr>
            <a:r>
              <a:rPr lang="ru-RU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Подготовка </a:t>
            </a:r>
            <a:r>
              <a:rPr lang="ru-RU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и проведение фрагмента урока (этап открытия нового знания) в начальных классах  по  одному из учебных предметов с использованием и интерактивного </a:t>
            </a:r>
            <a:r>
              <a:rPr lang="ru-RU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оборудования</a:t>
            </a:r>
          </a:p>
          <a:p>
            <a:pPr>
              <a:defRPr/>
            </a:pPr>
            <a:r>
              <a:rPr lang="ru-RU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Выразительное чтение произведений для детей младшего школьного возраста.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ru-RU" sz="20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Модуль </a:t>
            </a:r>
            <a:r>
              <a:rPr lang="ru-RU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</a:t>
            </a:r>
            <a:r>
              <a:rPr lang="ru-RU" sz="20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«Саморазвитие и самообразование» </a:t>
            </a:r>
          </a:p>
          <a:p>
            <a:pPr>
              <a:defRPr/>
            </a:pPr>
            <a:r>
              <a:rPr lang="ru-RU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Решение ситуативной педагогической задачи.</a:t>
            </a:r>
            <a:endParaRPr lang="ru-RU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овое поле 1"/>
          <p:cNvSpPr txBox="1">
            <a:spLocks noChangeArrowheads="1"/>
          </p:cNvSpPr>
          <p:nvPr/>
        </p:nvSpPr>
        <p:spPr bwMode="auto">
          <a:xfrm>
            <a:off x="1163434" y="265024"/>
            <a:ext cx="9797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4800" b="1" dirty="0" err="1">
                <a:solidFill>
                  <a:srgbClr val="FF0000"/>
                </a:solidFill>
                <a:latin typeface="Broadway" panose="04040905080B02020502" pitchFamily="82" charset="0"/>
                <a:sym typeface="+mn-ea"/>
              </a:rPr>
              <a:t>Worldskills</a:t>
            </a:r>
            <a:r>
              <a:rPr lang="en-US" altLang="en-US" sz="4800" b="1" dirty="0">
                <a:solidFill>
                  <a:srgbClr val="FF0000"/>
                </a:solidFill>
                <a:latin typeface="Broadway" panose="04040905080B02020502" pitchFamily="82" charset="0"/>
                <a:sym typeface="+mn-ea"/>
              </a:rPr>
              <a:t> Kazakhstan 2019</a:t>
            </a:r>
          </a:p>
        </p:txBody>
      </p:sp>
      <p:pic>
        <p:nvPicPr>
          <p:cNvPr id="13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0" y="-55610"/>
            <a:ext cx="12100956" cy="6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55690" y="1165964"/>
            <a:ext cx="6201823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Региональный конкурс</a:t>
            </a:r>
            <a:r>
              <a:rPr 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WS</a:t>
            </a:r>
            <a:r>
              <a:rPr lang="ru-RU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</a:p>
          <a:p>
            <a:pPr algn="ctr">
              <a:defRPr/>
            </a:pPr>
            <a:r>
              <a:rPr lang="ru-RU" sz="2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по компетенции</a:t>
            </a:r>
            <a:r>
              <a:rPr lang="ru-RU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ru-RU" sz="2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</a:t>
            </a:r>
            <a:r>
              <a:rPr lang="ru-RU" sz="2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Преподавание в младших классах</a:t>
            </a:r>
            <a:r>
              <a:rPr lang="ru-RU" sz="2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»</a:t>
            </a:r>
            <a:endParaRPr lang="en-US" sz="20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ru-RU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проведения </a:t>
            </a:r>
            <a:r>
              <a:rPr lang="ru-RU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популяризация педагогической профессии, выявление и отбор лучших представителей специальности для дальнейшего их участия в национальном чемпионате </a:t>
            </a:r>
            <a:r>
              <a:rPr lang="ru-RU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WorldSkills</a:t>
            </a:r>
            <a:r>
              <a:rPr lang="ru-RU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49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4" y="0"/>
            <a:ext cx="11959389" cy="67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946001" y="498500"/>
            <a:ext cx="6574577" cy="83637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lang="ru-RU" b="1" dirty="0" smtClean="0">
                <a:solidFill>
                  <a:srgbClr val="520E4A"/>
                </a:solidFill>
                <a:latin typeface="Times New Roman" pitchFamily="18" charset="0"/>
              </a:rPr>
              <a:t>Информация о педагоге</a:t>
            </a:r>
            <a:r>
              <a:rPr lang="en-US" b="1" dirty="0" smtClean="0">
                <a:solidFill>
                  <a:srgbClr val="520E4A"/>
                </a:solidFill>
                <a:latin typeface="Times New Roman" pitchFamily="18" charset="0"/>
              </a:rPr>
              <a:t>:</a:t>
            </a:r>
            <a:r>
              <a:rPr lang="ru-RU" dirty="0" smtClean="0">
                <a:solidFill>
                  <a:srgbClr val="520E4A"/>
                </a:solidFill>
              </a:rPr>
              <a:t> </a:t>
            </a:r>
            <a:endParaRPr lang="ru-RU" dirty="0">
              <a:solidFill>
                <a:srgbClr val="520E4A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</a:t>
            </a:fld>
            <a:endParaRPr lang="ru-RU"/>
          </a:p>
        </p:txBody>
      </p:sp>
      <p:pic>
        <p:nvPicPr>
          <p:cNvPr id="8" name="Picture 2" descr="https://static6.depositphotos.com/1068191/561/i/950/depositphotos_5612507-stock-photo-blank-notebook-with-p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11197" r="6889" b="6672"/>
          <a:stretch/>
        </p:blipFill>
        <p:spPr bwMode="auto">
          <a:xfrm flipH="1">
            <a:off x="1188048" y="1101968"/>
            <a:ext cx="9891640" cy="52543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939541" y="1497662"/>
            <a:ext cx="5306391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indent="2730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k-KZ" altLang="ru-RU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 рождения: 16.11.1975</a:t>
            </a:r>
            <a:endParaRPr lang="en-US" altLang="ru-RU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7063" indent="2730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altLang="ru-RU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Образование: </a:t>
            </a:r>
            <a:r>
              <a: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СКГУ 1998 г., специальность «Педагогика и методика начального обучения»</a:t>
            </a:r>
          </a:p>
          <a:p>
            <a:pPr marL="627063" indent="2730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altLang="ru-RU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Место работы: </a:t>
            </a:r>
            <a:r>
              <a: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КГКП «Высший колледж </a:t>
            </a:r>
            <a:r>
              <a:rPr lang="ru-RU" altLang="ru-RU" dirty="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им.М.Жумабаева</a:t>
            </a:r>
            <a:r>
              <a: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627063" indent="2730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altLang="ru-RU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Должность: </a:t>
            </a:r>
            <a:r>
              <a: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методики начального обучения</a:t>
            </a:r>
          </a:p>
          <a:p>
            <a:pPr marL="627063" indent="2730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altLang="ru-RU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Педагогический стаж: </a:t>
            </a:r>
            <a:r>
              <a: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г.6 мес.</a:t>
            </a:r>
          </a:p>
          <a:p>
            <a:pPr marL="627063" indent="2730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altLang="ru-RU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Стаж работы в должности: </a:t>
            </a:r>
            <a:r>
              <a: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г.6 мес.</a:t>
            </a:r>
          </a:p>
          <a:p>
            <a:pPr marL="627063" indent="2730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altLang="ru-RU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Категория: </a:t>
            </a:r>
            <a:r>
              <a: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высшая</a:t>
            </a:r>
          </a:p>
          <a:p>
            <a:pPr marL="627063" indent="27305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altLang="ru-RU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Год последней аттестации: </a:t>
            </a:r>
            <a:r>
              <a:rPr lang="ru-RU" altLang="ru-RU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 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499" y="4077200"/>
            <a:ext cx="2805322" cy="1865514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3" name="Picture 5" descr="C:\Users\ФОРА\Desktop\IMG-20191112-WA001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2" t="23702" r="31228" b="21491"/>
          <a:stretch/>
        </p:blipFill>
        <p:spPr bwMode="auto">
          <a:xfrm>
            <a:off x="3895676" y="1398432"/>
            <a:ext cx="1683440" cy="1926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219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Текстовое поле 1"/>
          <p:cNvSpPr txBox="1">
            <a:spLocks noChangeArrowheads="1"/>
          </p:cNvSpPr>
          <p:nvPr/>
        </p:nvSpPr>
        <p:spPr bwMode="auto">
          <a:xfrm>
            <a:off x="1366712" y="183173"/>
            <a:ext cx="97974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4800" b="1" dirty="0" err="1">
                <a:solidFill>
                  <a:srgbClr val="FF0000"/>
                </a:solidFill>
                <a:latin typeface="Broadway" panose="04040905080B02020502" pitchFamily="82" charset="0"/>
                <a:sym typeface="+mn-ea"/>
              </a:rPr>
              <a:t>Worldskills</a:t>
            </a:r>
            <a:r>
              <a:rPr lang="en-US" altLang="en-US" sz="4800" b="1" dirty="0">
                <a:solidFill>
                  <a:srgbClr val="FF0000"/>
                </a:solidFill>
                <a:latin typeface="Broadway" panose="04040905080B02020502" pitchFamily="82" charset="0"/>
                <a:sym typeface="+mn-ea"/>
              </a:rPr>
              <a:t> Kazakhstan 2019</a:t>
            </a:r>
          </a:p>
        </p:txBody>
      </p:sp>
      <p:pic>
        <p:nvPicPr>
          <p:cNvPr id="7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671" y="2378656"/>
            <a:ext cx="3381858" cy="2251831"/>
          </a:xfrm>
          <a:prstGeom prst="roundRect">
            <a:avLst/>
          </a:prstGeom>
          <a:effectLst>
            <a:softEdge rad="12700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6405765" y="1270660"/>
            <a:ext cx="4409670" cy="1107996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Республиканский конкурс </a:t>
            </a:r>
            <a:r>
              <a:rPr 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WS</a:t>
            </a:r>
            <a:endParaRPr lang="ru-RU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ru-RU" sz="14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компетенция:</a:t>
            </a:r>
            <a:endParaRPr lang="ru-RU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ru-RU" sz="1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«Преподавание в младших классах» </a:t>
            </a:r>
          </a:p>
          <a:p>
            <a:pPr algn="ctr">
              <a:defRPr/>
            </a:pPr>
            <a:r>
              <a:rPr lang="ru-RU" altLang="en-US" sz="14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Бакина</a:t>
            </a:r>
            <a:r>
              <a:rPr lang="ru-RU" altLang="en-US" sz="1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ru-RU" altLang="en-US" sz="14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Мадина</a:t>
            </a:r>
            <a:r>
              <a:rPr lang="ru-RU" altLang="en-US" sz="14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(3 место)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96" y="4395376"/>
            <a:ext cx="3464791" cy="2309290"/>
          </a:xfrm>
          <a:prstGeom prst="round2DiagRect">
            <a:avLst/>
          </a:prstGeom>
          <a:effectLst>
            <a:softEdge rad="1270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655" y="4342782"/>
            <a:ext cx="3123878" cy="2342908"/>
          </a:xfrm>
          <a:prstGeom prst="roundRect">
            <a:avLst/>
          </a:prstGeom>
          <a:effectLst>
            <a:softEdge rad="127000"/>
          </a:effec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B1B1-6521-4D84-8379-B07074650C61}" type="slidenum">
              <a:rPr lang="ru-RU" altLang="ru-RU" smtClean="0"/>
              <a:pPr/>
              <a:t>30</a:t>
            </a:fld>
            <a:endParaRPr lang="ru-RU" altLang="ru-RU"/>
          </a:p>
        </p:txBody>
      </p:sp>
      <p:sp>
        <p:nvSpPr>
          <p:cNvPr id="12" name="Текстовое поле 3"/>
          <p:cNvSpPr txBox="1"/>
          <p:nvPr/>
        </p:nvSpPr>
        <p:spPr>
          <a:xfrm>
            <a:off x="756754" y="1328845"/>
            <a:ext cx="460454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Конкурсные задания </a:t>
            </a:r>
            <a:endParaRPr lang="ru-RU" sz="24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ru-RU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Модуль А: </a:t>
            </a:r>
            <a:r>
              <a:rPr lang="ru-RU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Создание электронного портфолио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ru-RU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Модуль </a:t>
            </a:r>
            <a:r>
              <a:rPr lang="ru-RU" sz="20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В: </a:t>
            </a:r>
            <a:r>
              <a:rPr lang="ru-RU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Подготовка </a:t>
            </a:r>
            <a:r>
              <a:rPr lang="ru-RU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и проведение фрагмента урока (этап открытия нового знания) в начальных классах  по  одному из учебных предметов с использованием и интерактивного </a:t>
            </a:r>
            <a:r>
              <a:rPr lang="ru-RU" sz="20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оборудования</a:t>
            </a:r>
            <a:endParaRPr lang="ru-RU" sz="20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ru-RU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Модуль С: </a:t>
            </a:r>
            <a:r>
              <a:rPr lang="ru-RU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Разработка презентации внеклассного мероприятия патриотического, экологического, нравственного направления</a:t>
            </a: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ru-RU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Модуль </a:t>
            </a:r>
            <a:r>
              <a:rPr lang="en-US" sz="20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ru-RU" sz="20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ru-RU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Решение ситуативной педагогической задачи.</a:t>
            </a:r>
            <a:endParaRPr lang="ru-RU" sz="20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ru-RU" sz="20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Модуль Е: </a:t>
            </a:r>
            <a:r>
              <a:rPr lang="ru-RU" sz="20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«Научу  за 5 минут» 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defRPr/>
            </a:pPr>
            <a:endParaRPr lang="ru-RU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878"/>
            <a:ext cx="12100956" cy="6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2742" r="1857" b="4132"/>
          <a:stretch/>
        </p:blipFill>
        <p:spPr>
          <a:xfrm>
            <a:off x="715488" y="1135213"/>
            <a:ext cx="5082640" cy="3618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" t="2079" r="1860" b="5108"/>
          <a:stretch/>
        </p:blipFill>
        <p:spPr>
          <a:xfrm>
            <a:off x="5950292" y="2384500"/>
            <a:ext cx="5403508" cy="3841221"/>
          </a:xfrm>
          <a:prstGeom prst="rect">
            <a:avLst/>
          </a:prstGeom>
        </p:spPr>
      </p:pic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00956" cy="6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617" y="735475"/>
            <a:ext cx="1075844" cy="10758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55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ФОРА\Desktop\ППО Калмыковой Т.В (1)\Достижения студентов Калмыкова Т.В\грамота Бакиной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r="3729" b="2536"/>
          <a:stretch/>
        </p:blipFill>
        <p:spPr bwMode="auto">
          <a:xfrm>
            <a:off x="1587334" y="394975"/>
            <a:ext cx="3849209" cy="6048935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4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ФОРА\Desktop\ППО Калмыковой Т.В (1)\Достижения студентов Калмыкова Т.В\сертификат Бакиной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/>
          <a:stretch/>
        </p:blipFill>
        <p:spPr bwMode="auto">
          <a:xfrm>
            <a:off x="6921735" y="1453264"/>
            <a:ext cx="3377729" cy="5268211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01600">
              <a:schemeClr val="accent1">
                <a:lumMod val="2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32</a:t>
            </a:fld>
            <a:endParaRPr lang="ru-RU"/>
          </a:p>
        </p:txBody>
      </p:sp>
      <p:pic>
        <p:nvPicPr>
          <p:cNvPr id="9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997"/>
            <a:ext cx="12100956" cy="6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3-eu-west-1.amazonaws.com/sales-i-wordpress/wp-content/uploads/2019/08/29114005/650-768x76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3" t="10578" r="31968"/>
          <a:stretch/>
        </p:blipFill>
        <p:spPr bwMode="auto">
          <a:xfrm>
            <a:off x="5842353" y="3784973"/>
            <a:ext cx="733678" cy="186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004" y="626293"/>
            <a:ext cx="1075844" cy="10758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372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:\Users\ФОРА\Desktop\ППО Калмыковой Т.В (1)\Достижения студентов Калмыкова Т.В\Черепанская Марина Павловна   с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058" y="2295781"/>
            <a:ext cx="3002680" cy="424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38" y="1123803"/>
            <a:ext cx="4008594" cy="3036526"/>
          </a:xfrm>
          <a:prstGeom prst="rect">
            <a:avLst/>
          </a:prstGeom>
        </p:spPr>
      </p:pic>
      <p:pic>
        <p:nvPicPr>
          <p:cNvPr id="9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129" y="-106878"/>
            <a:ext cx="12100956" cy="6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ФОРА\Desktop\ППО Калмыковой Т.В (1)\Достижения студентов Калмыкова Т.В\1 место ЖИГЕР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1" y="692327"/>
            <a:ext cx="3126401" cy="4742462"/>
          </a:xfrm>
          <a:prstGeom prst="rect">
            <a:avLst/>
          </a:prstGeom>
          <a:noFill/>
          <a:effectLst>
            <a:glow rad="101600">
              <a:schemeClr val="accent1">
                <a:lumMod val="2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vkgu.kz/sites/default/files/field/image/olimp2_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2193" r="6106" b="17278"/>
          <a:stretch/>
        </p:blipFill>
        <p:spPr bwMode="auto">
          <a:xfrm>
            <a:off x="9546535" y="5375683"/>
            <a:ext cx="1501239" cy="980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6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5373" t="10329" r="36306" b="17397"/>
          <a:stretch/>
        </p:blipFill>
        <p:spPr>
          <a:xfrm>
            <a:off x="1905841" y="292961"/>
            <a:ext cx="4359346" cy="625471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947916" y="6034549"/>
            <a:ext cx="8529942" cy="58477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СБОРНИК МАТЕРИАЛОВ ОБЛАСТНОГО РАСШИРЕННОГО ПЕДАГОГИЧЕСКОГО СОВЕТА  ШАҒЫН ЖИНАҚТАЛҒАН МЕКТЕП НАЗАРЫНДА , </a:t>
            </a:r>
            <a:r>
              <a:rPr lang="ru-RU" sz="16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Петропавл</a:t>
            </a:r>
            <a:r>
              <a:rPr lang="ru-RU" sz="1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2017</a:t>
            </a:r>
            <a:endParaRPr lang="kk-KZ" sz="1600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985" y="4018265"/>
            <a:ext cx="3784979" cy="283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60" y="541847"/>
            <a:ext cx="1075844" cy="1075844"/>
          </a:xfrm>
          <a:prstGeom prst="ellipse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30895" t="17298" r="34403" b="6645"/>
          <a:stretch/>
        </p:blipFill>
        <p:spPr>
          <a:xfrm>
            <a:off x="6812364" y="229355"/>
            <a:ext cx="4665494" cy="574909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34</a:t>
            </a:fld>
            <a:endParaRPr lang="ru-RU"/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03" y="-91810"/>
            <a:ext cx="12192000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272644" y="414084"/>
            <a:ext cx="6388925" cy="60016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600" dirty="0"/>
              <a:t> 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Калмыкова 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Т.В.,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 методики начального обучения,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КГКП «Петропавловский гуманитарный колледж им. </a:t>
            </a:r>
            <a:r>
              <a:rPr lang="ru-RU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 Петропавловск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методов и приёмов современных педагогических технологий как условие повышения качества обучения в малокомплектной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школе</a:t>
            </a:r>
          </a:p>
          <a:p>
            <a:pPr algn="ct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обучения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ребѐнка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состоит в том, чтобы сделать его способным развиваться дальше без помощи учителя», – утверждал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Элберт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Хаббард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Современная система образования отмечает, что результатом образования должны стать не только знания, умения и навыки, но и овладение ключевыми компетенциями. Главные черты современного образования – активное освоение способов познавательной деятельности, ориентация обучения на личность, осознание личностного саморазвития и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личностноориентированный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подход.</a:t>
            </a:r>
          </a:p>
          <a:p>
            <a:pPr algn="just"/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Реализацией в образовательной практике этих черт является изучение студентами гуманитарного колледжа дисциплины по выбору «Организация учебно-воспитательного процесса в малокомплектной школе». В рамках данной дисциплины и частных методик студенты целенаправленно знакомятся с особенностями малокомплектных школ, приобретают умения организовывать процесс обучения в разновозрастных группах класса-комплекта, используя методы и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приѐмы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современных педагогических технологий. В связи с переходом на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обновлѐнное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содержание образования </a:t>
            </a:r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ведѐтся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работа по изучению вопросов критериального оценивания, инструментов оценивания для обучения, заданий для определения степени достижения ожидаемых результатов. </a:t>
            </a: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35</a:t>
            </a:fld>
            <a:endParaRPr lang="ru-RU" dirty="0"/>
          </a:p>
        </p:txBody>
      </p:sp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00956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" t="2546" r="3702" b="1393"/>
          <a:stretch/>
        </p:blipFill>
        <p:spPr>
          <a:xfrm>
            <a:off x="1104406" y="414083"/>
            <a:ext cx="3916719" cy="600164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41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8" y="679271"/>
            <a:ext cx="1075844" cy="1075844"/>
          </a:xfrm>
          <a:prstGeom prst="ellipse">
            <a:avLst/>
          </a:prstGeom>
        </p:spPr>
      </p:pic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" y="4474836"/>
            <a:ext cx="2660531" cy="199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268188" y="5270609"/>
            <a:ext cx="8465948" cy="120032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Международной научно-практической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конференци</a:t>
            </a:r>
            <a:r>
              <a:rPr lang="kk-KZ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Магжан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Жумабаев и современное образование»,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посвященные 125-летию со дня рождения великого поэта, педагога, просветителя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165" y="468599"/>
            <a:ext cx="3418021" cy="48309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53172" t="21081" r="11343" b="11424"/>
          <a:stretch/>
        </p:blipFill>
        <p:spPr>
          <a:xfrm>
            <a:off x="5923617" y="333977"/>
            <a:ext cx="4810518" cy="51443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softEdge rad="112500"/>
          </a:effec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36</a:t>
            </a:fld>
            <a:endParaRPr lang="ru-RU"/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8740"/>
            <a:ext cx="12100956" cy="689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21922" y="5622468"/>
            <a:ext cx="9999023" cy="83099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k-K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МАТЕРИАЛЫ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Международной научно-практической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конференци</a:t>
            </a:r>
            <a:r>
              <a:rPr lang="kk-KZ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Магжан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Жумабаев и современное образование»,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посвященные 125-летию со дня рождения великого поэта, педагога, просветителя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М.Жумабаева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84360" y="244073"/>
            <a:ext cx="9488471" cy="53783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ПЕДАГОГИЧЕСКИЕ ИДЕАЛЫ МАГЖАНА ЖУМАБАЕВА</a:t>
            </a:r>
            <a:endParaRPr lang="ru-RU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i="1" dirty="0" smtClean="0">
                <a:effectLst/>
                <a:latin typeface="Times New Roman" panose="02020603050405020304" pitchFamily="18" charset="0"/>
              </a:rPr>
              <a:t>Калмыкова Татьяна Васильевна </a:t>
            </a:r>
            <a:endParaRPr lang="ru-RU" dirty="0" smtClean="0">
              <a:effectLst/>
            </a:endParaRPr>
          </a:p>
          <a:p>
            <a:pPr algn="ctr">
              <a:spcAft>
                <a:spcPts val="0"/>
              </a:spcAft>
            </a:pPr>
            <a:r>
              <a:rPr lang="ru-RU" i="1" dirty="0" smtClean="0">
                <a:effectLst/>
                <a:latin typeface="Times New Roman" panose="02020603050405020304" pitchFamily="18" charset="0"/>
              </a:rPr>
              <a:t>Петропавловский гуманитарный колледж им. М. Жумабаева, </a:t>
            </a:r>
            <a:endParaRPr lang="ru-RU" dirty="0" smtClean="0">
              <a:effectLst/>
            </a:endParaRPr>
          </a:p>
          <a:p>
            <a:pPr algn="ctr">
              <a:spcAft>
                <a:spcPts val="0"/>
              </a:spcAft>
            </a:pPr>
            <a:r>
              <a:rPr lang="ru-RU" i="1" dirty="0" smtClean="0">
                <a:effectLst/>
                <a:latin typeface="Times New Roman" panose="02020603050405020304" pitchFamily="18" charset="0"/>
              </a:rPr>
              <a:t>г. Петропавловск</a:t>
            </a:r>
            <a:endParaRPr lang="ru-RU" dirty="0" smtClean="0">
              <a:effectLst/>
            </a:endParaRPr>
          </a:p>
          <a:p>
            <a:pPr algn="ctr">
              <a:spcAft>
                <a:spcPts val="0"/>
              </a:spcAft>
            </a:pPr>
            <a:r>
              <a:rPr lang="ru-RU" sz="1050" i="1" dirty="0" smtClean="0">
                <a:effectLst/>
                <a:latin typeface="Times New Roman" panose="02020603050405020304" pitchFamily="18" charset="0"/>
              </a:rPr>
              <a:t> </a:t>
            </a:r>
            <a:endParaRPr lang="ru-RU" dirty="0" smtClean="0">
              <a:effectLst/>
            </a:endParaRPr>
          </a:p>
          <a:p>
            <a:pPr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</a:rPr>
              <a:t>      </a:t>
            </a:r>
            <a:r>
              <a:rPr lang="ru-RU" dirty="0" smtClean="0">
                <a:effectLst/>
                <a:latin typeface="Times New Roman" panose="02020603050405020304" pitchFamily="18" charset="0"/>
              </a:rPr>
              <a:t>Сложно представить казахскую литературу без имени </a:t>
            </a:r>
            <a:r>
              <a:rPr lang="ru-RU" dirty="0" err="1" smtClean="0">
                <a:effectLst/>
                <a:latin typeface="Times New Roman" panose="02020603050405020304" pitchFamily="18" charset="0"/>
              </a:rPr>
              <a:t>Магжана</a:t>
            </a:r>
            <a:r>
              <a:rPr lang="ru-RU" dirty="0" smtClean="0">
                <a:effectLst/>
                <a:latin typeface="Times New Roman" panose="02020603050405020304" pitchFamily="18" charset="0"/>
              </a:rPr>
              <a:t> Жумабаева. Оценить его вклад в наше культурное наследие невозможно. «Если даже не брать в расчет его поэтическое наследие,- пишет народный писатель Башкирии </a:t>
            </a:r>
            <a:r>
              <a:rPr lang="ru-RU" dirty="0" err="1" smtClean="0">
                <a:effectLst/>
                <a:latin typeface="Times New Roman" panose="02020603050405020304" pitchFamily="18" charset="0"/>
              </a:rPr>
              <a:t>Сайфи</a:t>
            </a:r>
            <a:r>
              <a:rPr lang="ru-RU" dirty="0" smtClean="0">
                <a:effectLst/>
                <a:latin typeface="Times New Roman" panose="02020603050405020304" pitchFamily="18" charset="0"/>
              </a:rPr>
              <a:t> </a:t>
            </a:r>
            <a:r>
              <a:rPr lang="ru-RU" dirty="0" err="1" smtClean="0">
                <a:effectLst/>
                <a:latin typeface="Times New Roman" panose="02020603050405020304" pitchFamily="18" charset="0"/>
              </a:rPr>
              <a:t>Кудаш</a:t>
            </a:r>
            <a:r>
              <a:rPr lang="ru-RU" dirty="0" smtClean="0">
                <a:effectLst/>
                <a:latin typeface="Times New Roman" panose="02020603050405020304" pitchFamily="18" charset="0"/>
              </a:rPr>
              <a:t>, - сделанного им достаточно, чтобы помнить и уважать имя </a:t>
            </a:r>
            <a:r>
              <a:rPr lang="ru-RU" dirty="0" err="1" smtClean="0">
                <a:effectLst/>
                <a:latin typeface="Times New Roman" panose="02020603050405020304" pitchFamily="18" charset="0"/>
              </a:rPr>
              <a:t>Магжана</a:t>
            </a:r>
            <a:r>
              <a:rPr lang="ru-RU" dirty="0" smtClean="0">
                <a:effectLst/>
                <a:latin typeface="Times New Roman" panose="02020603050405020304" pitchFamily="18" charset="0"/>
              </a:rPr>
              <a:t> Жумабаева»[5].</a:t>
            </a:r>
            <a:endParaRPr lang="ru-RU" dirty="0" smtClean="0">
              <a:effectLst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Сегодня мы вспоминаем о нем, как об одной из самых ярких личностей прошлого века, поэте и педагоге. 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Магжан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Жумабаев оставил яркий след в истории нашей страны. Его поэзия уникальна и безупречна как в художественном, так и в идейном отношении. </a:t>
            </a:r>
            <a:endParaRPr lang="ru-RU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Тем не менее, 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Магжан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Жумабаев – поэт не из легких. Читать его произведения между делом, не вдумываясь, невозможно. В поэзию 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Магжана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необходимо углубиться, осмысливая каждое слово поэта. «Из числа нынешних поэтов и писателей только поэтическое слово 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Магжана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устремлено в будущее и достойно остаться в памяти грядущих поколений, - писал еще в 1927 году 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Мухтар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Ауэзов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характеризуя творчество 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Магжана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- Я не уверен и очень сомневаюсь в том, что каждый из нас, кроме него, останется в литературе»[5].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69" y="4251366"/>
            <a:ext cx="2390055" cy="17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37</a:t>
            </a:fld>
            <a:endParaRPr lang="ru-RU"/>
          </a:p>
        </p:txBody>
      </p:sp>
      <p:pic>
        <p:nvPicPr>
          <p:cNvPr id="8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69" y="-166254"/>
            <a:ext cx="12192000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558055" y="5135165"/>
            <a:ext cx="8426620" cy="132343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MATERIÁLY XIV MEZINÁRODNÍ VĔDECKO - PRAKTICKÁ  KONFERENCE 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k-KZ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EFEKTIVNÍ NÁSTROJE MODERNÍCH VĚD   -2018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kk-K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Praha Publishing House «Education and Science» </a:t>
            </a:r>
            <a:r>
              <a:rPr lang="kk-KZ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2"/>
          <a:stretch/>
        </p:blipFill>
        <p:spPr>
          <a:xfrm>
            <a:off x="2817736" y="356260"/>
            <a:ext cx="3539735" cy="477890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4" y="3992487"/>
            <a:ext cx="2602932" cy="19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36270" t="24068" r="33954" b="8835"/>
          <a:stretch/>
        </p:blipFill>
        <p:spPr>
          <a:xfrm>
            <a:off x="6623148" y="356260"/>
            <a:ext cx="3895982" cy="477410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38</a:t>
            </a:fld>
            <a:endParaRPr lang="ru-RU"/>
          </a:p>
        </p:txBody>
      </p:sp>
      <p:pic>
        <p:nvPicPr>
          <p:cNvPr id="12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525"/>
            <a:ext cx="1194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6" y="574239"/>
            <a:ext cx="1075844" cy="10758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27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965322" y="320800"/>
            <a:ext cx="9114356" cy="58785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ru-RU" sz="1400" b="1" dirty="0" smtClean="0"/>
          </a:p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Квасных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Г.С.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к.п.н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доцент СКГУ им. М.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г. Петропавловск, Казахстан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Калмыкова Т.В.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Гуманитарный колледж им. М. Жумабаева, г. Петропавловск, Казахстан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ЗДОРОВЬЕСБЕРЕЖЕНИЯ В СИСТЕМЕ ОБРАЗОВАНИЯ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Охрана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здоровья подрастающего поколения – важнейшая стратегическая задача и в Республике Казахстан, т.к. фундамент здоровья взрослого населения страны закладывается в детском возрасте. Все перспективы социального и экономического развития государства, высокого уровня жизни населения, уровень развития науки и культуры являются итогом достигнутого здоровья детьми сегодня. 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Неблагоприятные сдвиги в состоянии здоровья детей и подростков, наблюдаемые в последние годы, наносят большой социальный и экономический ущерб государству. Это обусловлено следующими причинами: 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дети и подростки являются одной из уязвимых частей общества по отношению к основным поведенческим факторам риска, включая желание испытать на себе воздействие наркотиков, табака и алкоголя. 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усугублением сложившейся ситуации такими социально–экономическими проблемами, как прекращение существования прежних и бурное развитие новых развлекательных организаций с новой идеологией и субкультурой, слабая экономическая база государственных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физкультурно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–оздоровительных комплексов, низкая платежеспособность населения на фоне высоких расходов на досуг и дополнительное (по интересам) образование детей.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39</a:t>
            </a:fld>
            <a:endParaRPr lang="ru-RU"/>
          </a:p>
        </p:txBody>
      </p:sp>
      <p:pic>
        <p:nvPicPr>
          <p:cNvPr id="8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69" y="-166254"/>
            <a:ext cx="12192000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69" y="4251366"/>
            <a:ext cx="2390055" cy="179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4" y="0"/>
            <a:ext cx="11959389" cy="67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</a:t>
            </a:fld>
            <a:endParaRPr lang="ru-RU"/>
          </a:p>
        </p:txBody>
      </p:sp>
      <p:pic>
        <p:nvPicPr>
          <p:cNvPr id="13" name="Picture 2" descr="https://static6.depositphotos.com/1068191/561/i/950/depositphotos_5612507-stock-photo-blank-notebook-with-p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11197" r="6889" b="6672"/>
          <a:stretch/>
        </p:blipFill>
        <p:spPr bwMode="auto">
          <a:xfrm flipH="1">
            <a:off x="1176320" y="510639"/>
            <a:ext cx="9891640" cy="58457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4416" r="2081" b="11141"/>
          <a:stretch/>
        </p:blipFill>
        <p:spPr>
          <a:xfrm>
            <a:off x="1282535" y="878774"/>
            <a:ext cx="4453247" cy="471888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9" t="10124" r="1479" b="8743"/>
          <a:stretch/>
        </p:blipFill>
        <p:spPr>
          <a:xfrm>
            <a:off x="7146081" y="910051"/>
            <a:ext cx="3363582" cy="4714503"/>
          </a:xfrm>
          <a:prstGeom prst="rect">
            <a:avLst/>
          </a:prstGeom>
          <a:ln>
            <a:solidFill>
              <a:srgbClr val="CC00CC"/>
            </a:solidFill>
          </a:ln>
        </p:spPr>
      </p:pic>
    </p:spTree>
    <p:extLst>
      <p:ext uri="{BB962C8B-B14F-4D97-AF65-F5344CB8AC3E}">
        <p14:creationId xmlns:p14="http://schemas.microsoft.com/office/powerpoint/2010/main" val="40418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2" t="4256" r="818" b="-1831"/>
          <a:stretch/>
        </p:blipFill>
        <p:spPr>
          <a:xfrm>
            <a:off x="2386939" y="154379"/>
            <a:ext cx="3133407" cy="524889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4451554"/>
            <a:ext cx="2364354" cy="17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739635" y="290963"/>
            <a:ext cx="6016935" cy="50475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algn="ctr"/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ПЕДАГОГИЧЕСКИ 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НАУКИ</a:t>
            </a:r>
          </a:p>
          <a:p>
            <a:pPr algn="ctr"/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обучението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специалисти</a:t>
            </a:r>
            <a:endParaRPr lang="ru-RU" sz="1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Тамбовцева О.Ф., Петрова О.А.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МУЗЫКАЛЬНЫЙ ЛЕКТОРИЙ «СКАЗКА В РАЗНЫХ ВИДАХ ИСКУССТВА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».......................................76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Квасных Г.С.,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Завацкая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Екатерина,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Завацкая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Елизавета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КОМПОНЕНТЫ КОММУНИКАТИВНОЙ КОМПЕТЕНТНОСТИ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......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 </a:t>
            </a:r>
          </a:p>
          <a:p>
            <a:r>
              <a:rPr lang="ru-RU" sz="1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Квасных Г.С., Калмыкова Т.В. </a:t>
            </a:r>
            <a:r>
              <a:rPr lang="ru-RU" sz="1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ПРОФЕССИОНАЛЬНОЕ САМООПРЕДЕЛЕНИЕ ПОДРАСТАЮЩЕГО </a:t>
            </a:r>
            <a:r>
              <a:rPr lang="ru-RU" sz="1400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ПОКОЛЕНИЯ................ </a:t>
            </a:r>
            <a:r>
              <a:rPr lang="ru-RU" sz="14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 </a:t>
            </a:r>
          </a:p>
          <a:p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Уракбаева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Д.Е.,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Шамгонова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Р.Г.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РАЗВИТИЕ КРИТИЧЕСКОГО МЫШЛЕНИЯ С ИСПОЛЬЗОВАНИЕМ «МЕТОД ОСНОВАННОЙ НА ЗАДАНИЙ» В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ПРЕПОДАВАНИИ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АНГЛИЙСКОГО ЯЗЫКА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................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Tuleshova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Karlygash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Suleimanova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Aigul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HOW TO PREPARE STUDENTS FOR WRITTEN DISCOURSE: PRELIMINARY ENGLISH TEST. WRITING EXAM: PART 1 AND 2..............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...................................................................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Гапон Ю.А.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ПСИХОЛІНГВІСТИЧНЕ ОБҐРУНТУВАННЯ ВИКОРИСТАННЯ ЗОРОВОЇ ОПОРИ НА ДРУКОВАНИЙ ТЕКСТ У НАВЧАННІ УСНОГО ПОСЛІДОВНОГО ПЕРЕКЛАДУ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..................,...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</a:p>
          <a:p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Мухамбедкалиева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Д.А.,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Тыкежанова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Г.М.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РЕАЛИЗАЦИЯ 12-ЛЕТНЕГО ОБРАЗОВАНИЯ И ПРОБЛЕМЫ ЗДОРОВЬЯ 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УЧАЩИХСЯ..................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137558" y="5244147"/>
            <a:ext cx="9749613" cy="147732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МАТЕРИАЛИ XVI МЕЖДУНАРОДНА НАУЧНА ПРАКТИЧНА 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КОНФЕРЕНЦИЯ</a:t>
            </a:r>
            <a:endParaRPr lang="ru-RU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КЛЮЧОВИ ВЪПРОСИ В СЪВРЕМЕННАТА НАУКА - 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2018 </a:t>
            </a:r>
            <a:endParaRPr lang="ru-RU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15-22 </a:t>
            </a:r>
            <a:r>
              <a:rPr lang="ru-RU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април</a:t>
            </a: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2018 г. </a:t>
            </a:r>
            <a:r>
              <a:rPr lang="ru-RU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Република</a:t>
            </a: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ru-RU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България</a:t>
            </a: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ru-RU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гр.София,район</a:t>
            </a: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«</a:t>
            </a:r>
            <a:r>
              <a:rPr lang="ru-RU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Триадиц</a:t>
            </a: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», бул.« </a:t>
            </a:r>
            <a:r>
              <a:rPr lang="ru-RU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Витоша</a:t>
            </a: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» №4, ет.5</a:t>
            </a:r>
          </a:p>
          <a:p>
            <a:pPr algn="ctr">
              <a:defRPr/>
            </a:pPr>
            <a:r>
              <a:rPr lang="ru-RU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kk-KZ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40</a:t>
            </a:fld>
            <a:endParaRPr lang="ru-RU"/>
          </a:p>
        </p:txBody>
      </p:sp>
      <p:pic>
        <p:nvPicPr>
          <p:cNvPr id="8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893" y="-166254"/>
            <a:ext cx="12192000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6" y="574239"/>
            <a:ext cx="1075844" cy="10758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341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8306"/>
            <a:ext cx="2364354" cy="17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968087" y="170041"/>
            <a:ext cx="9174264" cy="61863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/>
              <a:t> 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Квасных Г.С.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к.п.н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доцент СКГУ им. М.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г. Петропавловск, Казахстан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Калмыкова Т.В.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Гуманитарный колледж им. М. Жумабаева, г. Петропавловск, Казахстан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ПРОФЕССИОНАЛЬНОЕ САМООПРЕДЕЛЕНИЕ ПОДРАСТАЮЩЕГО ПОКОЛЕНИЯ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современном этапе определены основные требования к общеобразовательной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школе -это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индивидуальных способностей учащихся, расширение дифференцированного обучения в соответствии с их запросами и склонностями, развитие сети специализированных школ и классов с углубленным изучением различных предметов.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выделить ряд направлений, способствующих решению практических вопросов профессионального самоопределения подрастающего поколения. К ним относятся: система профориентации, вооружающая школьников необходимыми знаниями для ориентации в мире профессий, умениями объективно оценивать свои индивидуальные особенности, диагностические методики изучения личности школьников в целях оказания индивидуальной помощи в выборе профессии; банк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профессиокарт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общественно-значимые мотивы выбора профессии; особенности профориентации студентов в условиях высшей школы; формирование элементов духовной культуры в процессе подготовки учащихся к сознательному выбору профессии [1].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41</a:t>
            </a:fld>
            <a:endParaRPr lang="ru-RU"/>
          </a:p>
        </p:txBody>
      </p:sp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3203"/>
            <a:ext cx="12100956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61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2" t="4858" r="2127" b="1635"/>
          <a:stretch/>
        </p:blipFill>
        <p:spPr>
          <a:xfrm>
            <a:off x="2227813" y="378219"/>
            <a:ext cx="3570042" cy="511360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2331"/>
            <a:ext cx="2364354" cy="17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999955" y="1227596"/>
            <a:ext cx="5221290" cy="36625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PEDAGOGICAL SCIENCES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of training of specialists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Наурьвбекова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С.Л., 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Ибраева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А.А.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ГЕОГРАФИЯ САБАГЫН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ОКЫТУДАГЫ КРИТЕРИАЛДЫ  БАГАЛАУДЫН МАҢЫЗДЫЛЫГЫ……………….......3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Квасных Г.С., Калмыкова Т.В.</a:t>
            </a:r>
            <a:r>
              <a:rPr lang="ru-RU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ПРОФЕССИОНАЛЬНАЯ КОМПЕТЕНТНОСТЬ ПЕДАГОГА КАК НЕОБХОДИМОЕ УСЛОВИЕ ПОВЫШЕНИЯ </a:t>
            </a:r>
            <a:r>
              <a:rPr lang="ru-RU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КАЧЕСТВА </a:t>
            </a:r>
            <a:r>
              <a:rPr lang="ru-RU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ПЕДАГОГИЧЕСКОГО </a:t>
            </a:r>
          </a:p>
          <a:p>
            <a:r>
              <a:rPr lang="ru-RU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ПРОЦЕССА…………………….......................................7</a:t>
            </a:r>
            <a:endParaRPr lang="ru-RU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Молдабек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Э. Т.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ШЫГАРМАШЫЛЫКТЫН, ПАЙДА БОЛУЫНА ЭСЕР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ETETIH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ФАКТОРЛАР…………….10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882956" y="5332314"/>
            <a:ext cx="10010899" cy="132343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МАТЕ</a:t>
            </a: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RIALS OF 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XIV</a:t>
            </a: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INTERNATIONAL RESEARCN AND PRACTICE CONFERENCE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TRENDS  OF MODEN</a:t>
            </a:r>
          </a:p>
          <a:p>
            <a:pPr algn="ctr">
              <a:defRPr/>
            </a:pP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SCIENCE 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– 2018</a:t>
            </a:r>
          </a:p>
          <a:p>
            <a:pPr algn="ctr">
              <a:defRPr/>
            </a:pP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May 30 </a:t>
            </a:r>
            <a:r>
              <a:rPr lang="ru-RU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June7 2018</a:t>
            </a:r>
          </a:p>
          <a:p>
            <a:pPr algn="ctr">
              <a:defRPr/>
            </a:pPr>
            <a:endParaRPr lang="ru-RU" sz="800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42</a:t>
            </a:fld>
            <a:endParaRPr lang="ru-RU" dirty="0"/>
          </a:p>
        </p:txBody>
      </p:sp>
      <p:pic>
        <p:nvPicPr>
          <p:cNvPr id="8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06" y="8645237"/>
            <a:ext cx="12192000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6" y="574239"/>
            <a:ext cx="1075844" cy="1075844"/>
          </a:xfrm>
          <a:prstGeom prst="ellipse">
            <a:avLst/>
          </a:prstGeom>
        </p:spPr>
      </p:pic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045" y="-90870"/>
            <a:ext cx="12192000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8306"/>
            <a:ext cx="2364354" cy="17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42556" y="752336"/>
            <a:ext cx="9174264" cy="5355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/>
              <a:t> 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Квасных Г.С.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к.п.н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дт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ент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СКГУим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М.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г. Петропавловск, Казахстан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Калмыкова Т.В.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Гуманитарный колледж им. М. </a:t>
            </a:r>
            <a:r>
              <a:rPr lang="ru-RU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Жумабаееа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г. Петропавловск, Казахстан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k-KZ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ПРОФЕССИОНАЛЬНАЯ КОМПЕТЕНТНОСТЬ ПЕДАГОГА КАК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НЕОБХОДИМОЕ УСЛОВИЕ ПОВЫШЕНИЯ КАЧЕСТВА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ПЕДАГОГИЧЕСКОГО ПРОЦЕССА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Модернизация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 - это процесс развития и постоянного движения вперед, это изменения, которые должны поэтапно происходить в образовании, подвергаться анализу, корректировке в соответствии с полученными результатами, что предполагает существенное обновление целей, структуры, содержания, методов и средств обучения, форм организации учебного процесса.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компетенций в нормативную и практическую составляющую образования позволяет решать проблему, типичную для казахстанской реальности в образовании, когда обучающиеся могут хорошо овладеть набором теоретических знаний, но испытывают значительные трудности в деятельности, требующей использования этих знаний для решения конкретных жизненных задач или проблемных ситуаций.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43</a:t>
            </a:fld>
            <a:endParaRPr lang="ru-RU"/>
          </a:p>
        </p:txBody>
      </p:sp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28" y="-82135"/>
            <a:ext cx="12192000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6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5" y="768731"/>
            <a:ext cx="1075844" cy="1075844"/>
          </a:xfrm>
          <a:prstGeom prst="ellipse">
            <a:avLst/>
          </a:prstGeom>
        </p:spPr>
      </p:pic>
      <p:pic>
        <p:nvPicPr>
          <p:cNvPr id="28676" name="Picture 4" descr="http://kovaleva.rossiyanochka-nn.edusite.ru/images/metodkopilk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8" y="4499993"/>
            <a:ext cx="2524595" cy="189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87" y="520539"/>
            <a:ext cx="7656486" cy="541279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3576026" y="5622517"/>
            <a:ext cx="7053365" cy="70788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kk-KZ" sz="2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Открытый урок на международном сайте для учителей «СОВРЕМЕННЫЙ ПЕДАГОГ»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44</a:t>
            </a:fld>
            <a:endParaRPr lang="ru-RU"/>
          </a:p>
        </p:txBody>
      </p:sp>
      <p:pic>
        <p:nvPicPr>
          <p:cNvPr id="8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379"/>
            <a:ext cx="12113974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7000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s://www.vkgu.kz/sites/default/files/field/image/olimp2_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2193" r="6106" b="17278"/>
          <a:stretch/>
        </p:blipFill>
        <p:spPr bwMode="auto">
          <a:xfrm>
            <a:off x="3195630" y="1964990"/>
            <a:ext cx="5348915" cy="34941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82292" y="1340911"/>
            <a:ext cx="10812319" cy="156966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ru-RU" sz="4800" dirty="0" smtClean="0">
                <a:solidFill>
                  <a:srgbClr val="FF000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 профессионального мастерства </a:t>
            </a:r>
          </a:p>
          <a:p>
            <a:pPr algn="r">
              <a:tabLst>
                <a:tab pos="5022850" algn="l"/>
              </a:tabLst>
            </a:pPr>
            <a:r>
              <a:rPr lang="ru-RU" sz="4800" dirty="0" smtClean="0">
                <a:solidFill>
                  <a:srgbClr val="FF000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личности педагога</a:t>
            </a:r>
            <a:endParaRPr lang="ru-RU" sz="4800" dirty="0">
              <a:solidFill>
                <a:srgbClr val="FF0000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45</a:t>
            </a:fld>
            <a:endParaRPr lang="ru-RU"/>
          </a:p>
        </p:txBody>
      </p:sp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804" y="-35568"/>
            <a:ext cx="12100956" cy="6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31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8955" r="4763" b="21990"/>
          <a:stretch/>
        </p:blipFill>
        <p:spPr>
          <a:xfrm>
            <a:off x="6318268" y="980104"/>
            <a:ext cx="4584663" cy="5599116"/>
          </a:xfrm>
          <a:prstGeom prst="rect">
            <a:avLst/>
          </a:prstGeom>
          <a:ln w="57150" cap="sq" cmpd="thickThin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t="4660" r="5608" b="17611"/>
          <a:stretch/>
        </p:blipFill>
        <p:spPr>
          <a:xfrm>
            <a:off x="696035" y="1064249"/>
            <a:ext cx="4435823" cy="5625218"/>
          </a:xfrm>
          <a:prstGeom prst="rect">
            <a:avLst/>
          </a:prstGeom>
          <a:solidFill>
            <a:schemeClr val="accent1">
              <a:alpha val="62000"/>
            </a:schemeClr>
          </a:solidFill>
          <a:ln w="76200" cap="rnd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2" descr="https://www.vkgu.kz/sites/default/files/field/image/olimp2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2193" r="6106" b="17278"/>
          <a:stretch/>
        </p:blipFill>
        <p:spPr bwMode="auto">
          <a:xfrm>
            <a:off x="10152311" y="5536992"/>
            <a:ext cx="1501239" cy="980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284428" y="149107"/>
            <a:ext cx="266880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Отзывы </a:t>
            </a:r>
            <a:endParaRPr lang="ru-RU" sz="4800" b="1" cap="none" spc="0" dirty="0">
              <a:ln/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46</a:t>
            </a:fld>
            <a:endParaRPr lang="ru-RU"/>
          </a:p>
        </p:txBody>
      </p:sp>
      <p:pic>
        <p:nvPicPr>
          <p:cNvPr id="9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878" y="-106878"/>
            <a:ext cx="12100956" cy="69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81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791" r="9415" b="6070"/>
          <a:stretch/>
        </p:blipFill>
        <p:spPr>
          <a:xfrm>
            <a:off x="634820" y="639102"/>
            <a:ext cx="4669525" cy="5717248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/>
          <p:cNvSpPr/>
          <p:nvPr/>
        </p:nvSpPr>
        <p:spPr>
          <a:xfrm>
            <a:off x="5488603" y="285159"/>
            <a:ext cx="22556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0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Отзывы </a:t>
            </a:r>
            <a:endParaRPr lang="ru-RU" sz="4000" b="1" cap="none" spc="0" dirty="0">
              <a:ln/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47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" t="5568" r="3916" b="8545"/>
          <a:stretch/>
        </p:blipFill>
        <p:spPr>
          <a:xfrm>
            <a:off x="6616411" y="1257899"/>
            <a:ext cx="3954483" cy="5463576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879"/>
            <a:ext cx="12100956" cy="705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3" t="6791" r="4746" b="21164"/>
          <a:stretch/>
        </p:blipFill>
        <p:spPr>
          <a:xfrm>
            <a:off x="3700372" y="923948"/>
            <a:ext cx="4901526" cy="575663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92D05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5023327" y="74395"/>
            <a:ext cx="22556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0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Отзывы </a:t>
            </a:r>
            <a:endParaRPr lang="ru-RU" sz="4000" b="1" cap="none" spc="0" dirty="0">
              <a:ln/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48</a:t>
            </a:fld>
            <a:endParaRPr lang="ru-RU"/>
          </a:p>
        </p:txBody>
      </p:sp>
      <p:pic>
        <p:nvPicPr>
          <p:cNvPr id="10" name="Picture 2" descr="Картинки по запросу &quot;сотрудничество ученик и учитель&quot;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5" y="4244453"/>
            <a:ext cx="2611186" cy="215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2" y="-191069"/>
            <a:ext cx="11925318" cy="71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23" y="536622"/>
            <a:ext cx="1241946" cy="124194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4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t="8557" r="5036" b="30746"/>
          <a:stretch/>
        </p:blipFill>
        <p:spPr>
          <a:xfrm>
            <a:off x="914400" y="1073735"/>
            <a:ext cx="5128850" cy="5404664"/>
          </a:xfrm>
          <a:prstGeom prst="rect">
            <a:avLst/>
          </a:prstGeom>
          <a:ln w="69850"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7960" r="8047" b="15224"/>
          <a:stretch/>
        </p:blipFill>
        <p:spPr>
          <a:xfrm>
            <a:off x="6361912" y="956934"/>
            <a:ext cx="4735774" cy="5268036"/>
          </a:xfrm>
          <a:prstGeom prst="rect">
            <a:avLst/>
          </a:prstGeom>
          <a:ln w="66675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8" name="Picture 2" descr="https://www.vkgu.kz/sites/default/files/field/image/olimp2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2193" r="6106" b="17278"/>
          <a:stretch/>
        </p:blipFill>
        <p:spPr bwMode="auto">
          <a:xfrm>
            <a:off x="9287115" y="4932711"/>
            <a:ext cx="2590666" cy="16923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247412" y="147590"/>
            <a:ext cx="266880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4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Отзывы </a:t>
            </a:r>
            <a:endParaRPr lang="ru-RU" sz="4800" b="1" cap="none" spc="0" dirty="0">
              <a:ln/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49</a:t>
            </a:fld>
            <a:endParaRPr lang="ru-RU"/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175" y="978587"/>
            <a:ext cx="12100956" cy="705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2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8" y="734693"/>
            <a:ext cx="949128" cy="949128"/>
          </a:xfrm>
          <a:prstGeom prst="ellipse">
            <a:avLst/>
          </a:prstGeom>
        </p:spPr>
      </p:pic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874786" y="2246614"/>
            <a:ext cx="1086733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 smtClean="0">
                <a:solidFill>
                  <a:srgbClr val="0070C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Профессиональная  компетентность</a:t>
            </a:r>
          </a:p>
          <a:p>
            <a:pPr algn="ctr"/>
            <a:r>
              <a:rPr lang="ru-RU" sz="5400" dirty="0" smtClean="0">
                <a:solidFill>
                  <a:srgbClr val="0070C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педагога</a:t>
            </a:r>
            <a:endParaRPr lang="ru-RU" sz="5400" dirty="0">
              <a:solidFill>
                <a:srgbClr val="0070C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03" y="104351"/>
            <a:ext cx="12192000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29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50</a:t>
            </a:fld>
            <a:endParaRPr lang="ru-RU"/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003"/>
            <a:ext cx="12100956" cy="705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5" b="23117"/>
          <a:stretch/>
        </p:blipFill>
        <p:spPr>
          <a:xfrm>
            <a:off x="9141050" y="662063"/>
            <a:ext cx="2471056" cy="14462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" r="1493"/>
          <a:stretch/>
        </p:blipFill>
        <p:spPr>
          <a:xfrm>
            <a:off x="5978217" y="2752182"/>
            <a:ext cx="5424074" cy="305942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1868" r="3926"/>
          <a:stretch/>
        </p:blipFill>
        <p:spPr>
          <a:xfrm>
            <a:off x="687997" y="2752182"/>
            <a:ext cx="4916183" cy="3059423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11" name="Прямоугольник 10"/>
          <p:cNvSpPr/>
          <p:nvPr/>
        </p:nvSpPr>
        <p:spPr>
          <a:xfrm>
            <a:off x="2278101" y="4965407"/>
            <a:ext cx="2185059" cy="2968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Татьяна Калмыкова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922335" y="5296390"/>
            <a:ext cx="3420094" cy="2405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аведующая отделением с русским языком обучения</a:t>
            </a: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698697" y="530209"/>
            <a:ext cx="7810966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2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Обзор результатов республиканского чемпионата </a:t>
            </a:r>
            <a:r>
              <a:rPr lang="en-US" sz="2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1" cap="none" spc="0" dirty="0" smtClean="0">
              <a:ln/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cap="none" spc="0" dirty="0" err="1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Worldskills</a:t>
            </a:r>
            <a:r>
              <a:rPr lang="en-US" sz="2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Kazakhstan 2019 </a:t>
            </a:r>
            <a:r>
              <a:rPr lang="ru-RU" sz="2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ru-RU" sz="2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МИ </a:t>
            </a:r>
          </a:p>
          <a:p>
            <a:pPr algn="ctr"/>
            <a:r>
              <a:rPr lang="ru-RU" sz="2800" b="1" cap="none" spc="0" dirty="0" smtClean="0">
                <a:ln/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1" cap="none" spc="0" dirty="0">
              <a:ln/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2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51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86" y="326604"/>
            <a:ext cx="4423349" cy="62594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49" y="326604"/>
            <a:ext cx="4390055" cy="6212308"/>
          </a:xfrm>
          <a:prstGeom prst="rect">
            <a:avLst/>
          </a:prstGeom>
        </p:spPr>
      </p:pic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27" y="-139870"/>
            <a:ext cx="11925318" cy="71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0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52</a:t>
            </a:fld>
            <a:endParaRPr lang="ru-RU"/>
          </a:p>
        </p:txBody>
      </p:sp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" y="-127996"/>
            <a:ext cx="11925318" cy="71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1" t="2596" r="4780" b="8225"/>
          <a:stretch/>
        </p:blipFill>
        <p:spPr>
          <a:xfrm>
            <a:off x="1248063" y="376192"/>
            <a:ext cx="4310743" cy="6183993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1558" r="3790" b="8225"/>
          <a:stretch/>
        </p:blipFill>
        <p:spPr>
          <a:xfrm>
            <a:off x="6827981" y="376192"/>
            <a:ext cx="4405746" cy="618704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8" name="Picture 2" descr="https://www.vkgu.kz/sites/default/files/field/image/olimp2_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2193" r="6106" b="17278"/>
          <a:stretch/>
        </p:blipFill>
        <p:spPr bwMode="auto">
          <a:xfrm>
            <a:off x="5648474" y="5871857"/>
            <a:ext cx="1179507" cy="7704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27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53</a:t>
            </a:fld>
            <a:endParaRPr lang="ru-RU"/>
          </a:p>
        </p:txBody>
      </p:sp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997"/>
            <a:ext cx="11925318" cy="71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3117" r="4780" b="5455"/>
          <a:stretch/>
        </p:blipFill>
        <p:spPr>
          <a:xfrm>
            <a:off x="1188522" y="333103"/>
            <a:ext cx="4263242" cy="627017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t="2416" r="3938" b="74727"/>
          <a:stretch/>
        </p:blipFill>
        <p:spPr>
          <a:xfrm>
            <a:off x="6023282" y="333103"/>
            <a:ext cx="4322618" cy="156754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2" b="7624"/>
          <a:stretch/>
        </p:blipFill>
        <p:spPr>
          <a:xfrm>
            <a:off x="6804561" y="2121967"/>
            <a:ext cx="3065930" cy="2120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7"/>
          <a:stretch/>
        </p:blipFill>
        <p:spPr>
          <a:xfrm>
            <a:off x="5655701" y="4147500"/>
            <a:ext cx="3022878" cy="18302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5675" b="13191"/>
          <a:stretch/>
        </p:blipFill>
        <p:spPr>
          <a:xfrm>
            <a:off x="8678579" y="4122867"/>
            <a:ext cx="2886919" cy="18302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2" descr="https://www.vkgu.kz/sites/default/files/field/image/olimp2_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2193" r="6106" b="17278"/>
          <a:stretch/>
        </p:blipFill>
        <p:spPr bwMode="auto">
          <a:xfrm>
            <a:off x="10441817" y="1736717"/>
            <a:ext cx="1179507" cy="7704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21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510149" y="783770"/>
            <a:ext cx="6293923" cy="5170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Выражая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благодарность за оценку труда нашего коллектива хочется отметить , что в Послании к народу Н.А. Назарбаев говорит о том, что молодежь должна учиться, овладевать новыми знаниями, обретать новейшие навыки, умело и эффективно использовать знания и технологии в повседневной жизни. 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Гуманитарный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колледж им.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Магжана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Жумабаева ведет подготовку по востребованным специальностям на рынке труда и готовит конкурентоспособных специалистов.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прошлого учебного года колледж начал работу по реализации программы бесплатного обучения и готовит специалистов по двум специальностям 1304000 «Вычислительная техника и программное обеспечение (по видам)» с квалификацией 1304012 «Оператор ЭВМ» и 1305000 «Информационные системы (по областям применения)» с квалификацией 1305011 «Дизайнер».</a:t>
            </a:r>
          </a:p>
          <a:p>
            <a:pPr algn="just"/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Для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удовлетворения спроса школ в педагогах с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полиязычным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образованием, а также в связи с переходом на обновленное содержание среднего образования колледж ведет подготовку по новым специальностям: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- 0101000 «Дошкольное воспитание и обучение» с квалификацией 0101033 «Воспитатель дошкольных организаций со знанием английского языка»;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- 0105000 «Начальное образование» с квалификацией 0105083 «Учитель начального образования со знанием английского языка»;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- 0111000 «Основное среднее образование» с квалификациями: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0111113 «Учитель математики со знанием английского языка»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0111083 «Учитель русского языка и литературы»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0111143 «Учитель художественного труда»;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- 0108000 «Музыкальное образование» с квалификацией 0108013 «Учитель музыки в организациях дошкольного и основного среднего образования».</a:t>
            </a:r>
          </a:p>
          <a:p>
            <a:pPr algn="just"/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Ведется </a:t>
            </a:r>
            <a:r>
              <a:rPr lang="kk-KZ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планомерная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по переходу специальности 0105000 «Начальное образование» на прикладной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бакалавриат. Продолжается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специалистов по программе «Серп</a:t>
            </a:r>
            <a:r>
              <a:rPr lang="kk-KZ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  <a:p>
            <a:pPr algn="just"/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наступлением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промышленной революции, с введением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цифровизации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колледже планируется открытие Центра компетенции по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технологиям.</a:t>
            </a:r>
          </a:p>
          <a:p>
            <a:pPr algn="just"/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Преподавательский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гуманитарного колледжа готов реализовать поставленные цели в своей работе.</a:t>
            </a:r>
          </a:p>
          <a:p>
            <a:pPr algn="just"/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Личным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кредо каждого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казахстанца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должно стать «образование в течение всей жизни».</a:t>
            </a:r>
            <a:endParaRPr lang="ru-RU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06" y="8645237"/>
            <a:ext cx="12192000" cy="70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907"/>
            <a:ext cx="12065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t="2559" r="5795" b="1572"/>
          <a:stretch/>
        </p:blipFill>
        <p:spPr>
          <a:xfrm>
            <a:off x="984843" y="637769"/>
            <a:ext cx="4198656" cy="54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t="843" b="1268"/>
          <a:stretch/>
        </p:blipFill>
        <p:spPr>
          <a:xfrm>
            <a:off x="5448302" y="1341911"/>
            <a:ext cx="5905498" cy="4258257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55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3" y="726926"/>
            <a:ext cx="4432288" cy="5275325"/>
          </a:xfrm>
          <a:prstGeom prst="rect">
            <a:avLst/>
          </a:prstGeom>
        </p:spPr>
      </p:pic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36" y="-64412"/>
            <a:ext cx="12065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448302" y="342205"/>
            <a:ext cx="24629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Дипломы</a:t>
            </a:r>
            <a:endParaRPr lang="ru-RU" sz="4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:\Users\ФОРА\Desktop\ППО Калмыковой Т.В (2)\Достижения Калмыкова Т.В\сертификат Калмыковой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/>
          <a:stretch/>
        </p:blipFill>
        <p:spPr bwMode="auto">
          <a:xfrm>
            <a:off x="819397" y="864758"/>
            <a:ext cx="4516073" cy="5338538"/>
          </a:xfrm>
          <a:prstGeom prst="rect">
            <a:avLst/>
          </a:prstGeom>
          <a:noFill/>
          <a:effectLst>
            <a:glow rad="101600">
              <a:schemeClr val="accent2">
                <a:lumMod val="5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56</a:t>
            </a:fld>
            <a:endParaRPr lang="ru-RU"/>
          </a:p>
        </p:txBody>
      </p:sp>
      <p:pic>
        <p:nvPicPr>
          <p:cNvPr id="9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65330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1917" r="1406" b="2124"/>
          <a:stretch/>
        </p:blipFill>
        <p:spPr>
          <a:xfrm>
            <a:off x="5881735" y="1235034"/>
            <a:ext cx="5716203" cy="496826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294506" y="246582"/>
            <a:ext cx="34358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Сертификаты</a:t>
            </a:r>
            <a:endParaRPr lang="ru-RU" sz="440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5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5" y="573346"/>
            <a:ext cx="5370571" cy="3523641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57</a:t>
            </a:fld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48551" y="3957946"/>
            <a:ext cx="5195137" cy="120032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сентябрь  2019г. – методический семинар: «Функционирование системы воспитания и обучения на основе программы нравственно-духовного образования «Самопознание», разработанной </a:t>
            </a:r>
          </a:p>
          <a:p>
            <a:pPr algn="ctr">
              <a:defRPr/>
            </a:pPr>
            <a:r>
              <a:rPr lang="ru-RU" sz="1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РГКП«</a:t>
            </a:r>
            <a:r>
              <a:rPr lang="ru-RU" sz="1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научно-практический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образовательный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оздоровительный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>
              <a:defRPr/>
            </a:pP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Бобек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 </a:t>
            </a:r>
            <a:endParaRPr lang="ru-RU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78" y="0"/>
            <a:ext cx="12192000" cy="67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122" y="979236"/>
            <a:ext cx="5665760" cy="374900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6165209" y="4728242"/>
            <a:ext cx="5373586" cy="126188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август  2018г. – обучающий семинар: «Подготовка отчета по самооценке организации </a:t>
            </a:r>
            <a:r>
              <a:rPr lang="ru-RU" sz="12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ТиПО</a:t>
            </a:r>
            <a:r>
              <a:rPr lang="ru-RU" sz="1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 рамках институциональной и специализированной аккредитации» </a:t>
            </a:r>
          </a:p>
          <a:p>
            <a:pPr algn="ctr">
              <a:defRPr/>
            </a:pP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НЕЗАВИСИМОЕ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АГЕНТСТВО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ОБЕСПЕЧЕНИЮ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КАЧЕСТВА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12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ОБРАЗОВАНИИ</a:t>
            </a:r>
            <a:r>
              <a:rPr lang="ru-RU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ru-RU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5" y="655464"/>
            <a:ext cx="1075844" cy="1075844"/>
          </a:xfrm>
          <a:prstGeom prst="ellipse">
            <a:avLst/>
          </a:prstGeom>
        </p:spPr>
      </p:pic>
      <p:pic>
        <p:nvPicPr>
          <p:cNvPr id="6" name="Picture 6" descr="C:\Users\ФОРА\Desktop\ППО Калмыковой Т.В (1)\Достижения Калмыкова Т.В\благодарственное письмо Калмыковой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2907" r="2252" b="5442"/>
          <a:stretch/>
        </p:blipFill>
        <p:spPr bwMode="auto">
          <a:xfrm>
            <a:off x="579305" y="2181713"/>
            <a:ext cx="5011793" cy="3508255"/>
          </a:xfrm>
          <a:prstGeom prst="rect">
            <a:avLst/>
          </a:prstGeom>
          <a:noFill/>
          <a:effectLst>
            <a:glow rad="101600">
              <a:schemeClr val="accent4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033322" y="591788"/>
            <a:ext cx="87257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БЛАГОДАРСТВЕННЫЕ ПИСЬМА</a:t>
            </a:r>
            <a:endParaRPr lang="ru-RU" sz="4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C:\Users\ФОРА\Desktop\ППО Калмыковой Т.В (1)\Достижения Калмыкова Т.В\Калмыкова Татьяна Васильевна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t="3664" r="2545" b="4101"/>
          <a:stretch/>
        </p:blipFill>
        <p:spPr bwMode="auto">
          <a:xfrm>
            <a:off x="5959317" y="2262536"/>
            <a:ext cx="4920053" cy="3382202"/>
          </a:xfrm>
          <a:prstGeom prst="rect">
            <a:avLst/>
          </a:prstGeom>
          <a:noFill/>
          <a:effectLst>
            <a:glow rad="101600">
              <a:srgbClr val="00B0F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971113"/>
              </p:ext>
            </p:extLst>
          </p:nvPr>
        </p:nvGraphicFramePr>
        <p:xfrm>
          <a:off x="9894627" y="4269162"/>
          <a:ext cx="1969487" cy="2346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5" name="CorelDRAW" r:id="rId6" imgW="1971751" imgH="2348789" progId="CorelDRAW.Graphic.11">
                  <p:embed/>
                </p:oleObj>
              </mc:Choice>
              <mc:Fallback>
                <p:oleObj name="CorelDRAW" r:id="rId6" imgW="1971751" imgH="2348789" progId="CorelDRAW.Graphic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4627" y="4269162"/>
                        <a:ext cx="1969487" cy="2346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58</a:t>
            </a:fld>
            <a:endParaRPr lang="ru-RU"/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18" y="2260968"/>
            <a:ext cx="12065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039494"/>
              </p:ext>
            </p:extLst>
          </p:nvPr>
        </p:nvGraphicFramePr>
        <p:xfrm>
          <a:off x="10254587" y="4316314"/>
          <a:ext cx="1534251" cy="1828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6" name="CorelDRAW" r:id="rId3" imgW="1971751" imgH="2348789" progId="CorelDRAW.Graphic.11">
                  <p:embed/>
                </p:oleObj>
              </mc:Choice>
              <mc:Fallback>
                <p:oleObj name="CorelDRAW" r:id="rId3" imgW="1971751" imgH="2348789" progId="CorelDRAW.Graphic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4587" y="4316314"/>
                        <a:ext cx="1534251" cy="1828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81" y="641445"/>
            <a:ext cx="4287959" cy="590224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t="4015" r="3229" b="1535"/>
          <a:stretch/>
        </p:blipFill>
        <p:spPr>
          <a:xfrm>
            <a:off x="5890160" y="641444"/>
            <a:ext cx="4250127" cy="5818733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59</a:t>
            </a:fld>
            <a:endParaRPr lang="ru-RU"/>
          </a:p>
        </p:txBody>
      </p:sp>
      <p:pic>
        <p:nvPicPr>
          <p:cNvPr id="11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65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0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rgbClr val="FFFF4C"/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ФОРА\Desktop\ППО Калмыковой Т.В (1)\Курсы повышения квалификации Калмыкова Т.В\сертификат  курсы переподготовки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8"/>
          <a:stretch/>
        </p:blipFill>
        <p:spPr bwMode="auto">
          <a:xfrm>
            <a:off x="2565778" y="511011"/>
            <a:ext cx="7111815" cy="4761633"/>
          </a:xfrm>
          <a:prstGeom prst="rect">
            <a:avLst/>
          </a:prstGeom>
          <a:noFill/>
          <a:effectLst>
            <a:glow rad="101600">
              <a:schemeClr val="accent4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5" y="792480"/>
            <a:ext cx="1075844" cy="1075844"/>
          </a:xfrm>
          <a:prstGeom prst="ellipse">
            <a:avLst/>
          </a:prstGeom>
        </p:spPr>
      </p:pic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28" y="0"/>
            <a:ext cx="12192000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452258" y="5272644"/>
            <a:ext cx="9211784" cy="107721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апрель  2017 г. - курсы обучения тренеров  по образовательной программе повышения квалификации педагогических кадров по предметам начальных классов в рамках обновления содержания среднего образования, разработанной ЦПМ АОО «Назарбаев Интеллектуальные школы» (120 ч.)</a:t>
            </a:r>
          </a:p>
        </p:txBody>
      </p:sp>
    </p:spTree>
    <p:extLst>
      <p:ext uri="{BB962C8B-B14F-4D97-AF65-F5344CB8AC3E}">
        <p14:creationId xmlns:p14="http://schemas.microsoft.com/office/powerpoint/2010/main" val="12374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8" y="554074"/>
            <a:ext cx="1075844" cy="1075844"/>
          </a:xfrm>
          <a:prstGeom prst="ellipse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1836" r="1720" b="3423"/>
          <a:stretch/>
        </p:blipFill>
        <p:spPr>
          <a:xfrm>
            <a:off x="2407636" y="914401"/>
            <a:ext cx="7609727" cy="5419048"/>
          </a:xfrm>
          <a:prstGeom prst="rect">
            <a:avLst/>
          </a:prstGeom>
        </p:spPr>
      </p:pic>
      <p:graphicFrame>
        <p:nvGraphicFramePr>
          <p:cNvPr id="6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144275"/>
              </p:ext>
            </p:extLst>
          </p:nvPr>
        </p:nvGraphicFramePr>
        <p:xfrm>
          <a:off x="9164698" y="3675990"/>
          <a:ext cx="2402533" cy="2862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1" name="CorelDRAW" r:id="rId5" imgW="1971751" imgH="2348789" progId="CorelDRAW.Graphic.11">
                  <p:embed/>
                </p:oleObj>
              </mc:Choice>
              <mc:Fallback>
                <p:oleObj name="CorelDRAW" r:id="rId5" imgW="1971751" imgH="2348789" progId="CorelDRAW.Graphic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4698" y="3675990"/>
                        <a:ext cx="2402533" cy="2862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60</a:t>
            </a:fld>
            <a:endParaRPr lang="ru-RU"/>
          </a:p>
        </p:txBody>
      </p:sp>
      <p:pic>
        <p:nvPicPr>
          <p:cNvPr id="10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65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823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chemeClr val="accent4">
                <a:lumMod val="20000"/>
                <a:lumOff val="80000"/>
              </a:schemeClr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4" y="842158"/>
            <a:ext cx="1075844" cy="1075844"/>
          </a:xfrm>
          <a:prstGeom prst="ellipse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888801" y="42098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kk-KZ" sz="3200" b="1" dirty="0" smtClean="0">
                <a:solidFill>
                  <a:srgbClr val="00206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ПЛАН НА БУДУЩЕЕ:</a:t>
            </a:r>
            <a:endParaRPr lang="ru-RU" sz="2400" dirty="0" smtClean="0">
              <a:solidFill>
                <a:srgbClr val="00206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774591021"/>
              </p:ext>
            </p:extLst>
          </p:nvPr>
        </p:nvGraphicFramePr>
        <p:xfrm>
          <a:off x="1031571" y="10057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8370" name="Picture 2" descr="https://img2.freepng.ru/20180509/lue/kisspng-business-plan-marketing-plan-5af2d94a20a625.9147043915258647781337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9" r="17250"/>
          <a:stretch/>
        </p:blipFill>
        <p:spPr bwMode="auto">
          <a:xfrm>
            <a:off x="9229489" y="3967905"/>
            <a:ext cx="2535704" cy="25710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61</a:t>
            </a:fld>
            <a:endParaRPr lang="ru-RU"/>
          </a:p>
        </p:txBody>
      </p:sp>
      <p:pic>
        <p:nvPicPr>
          <p:cNvPr id="9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653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rgbClr val="FFFF4C"/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5" y="792480"/>
            <a:ext cx="1075844" cy="1075844"/>
          </a:xfrm>
          <a:prstGeom prst="ellipse">
            <a:avLst/>
          </a:prstGeom>
        </p:spPr>
      </p:pic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18" y="0"/>
            <a:ext cx="12077205" cy="694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550596" y="5613277"/>
            <a:ext cx="9082889" cy="7078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курсы по программе: «Информационно-коммуникационные технологии – средство повышения эффективности деятельности преподавателя»</a:t>
            </a:r>
            <a:endParaRPr lang="ru-RU" sz="20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" t="2208" r="1903" b="2208"/>
          <a:stretch/>
        </p:blipFill>
        <p:spPr>
          <a:xfrm>
            <a:off x="2496614" y="698928"/>
            <a:ext cx="7053943" cy="4897833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57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395">
              <a:srgbClr val="FFFF4C"/>
            </a:gs>
            <a:gs pos="66654">
              <a:schemeClr val="accent1">
                <a:lumMod val="60000"/>
                <a:lumOff val="40000"/>
              </a:schemeClr>
            </a:gs>
            <a:gs pos="45335">
              <a:srgbClr val="FCEADE"/>
            </a:gs>
            <a:gs pos="0">
              <a:schemeClr val="accent4">
                <a:lumMod val="40000"/>
                <a:lumOff val="6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77205" cy="694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 t="4343" r="8220" b="5615"/>
          <a:stretch/>
        </p:blipFill>
        <p:spPr>
          <a:xfrm rot="5400000">
            <a:off x="1275559" y="1488355"/>
            <a:ext cx="3851097" cy="542702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 t="2382" r="6260" b="4459"/>
          <a:stretch/>
        </p:blipFill>
        <p:spPr>
          <a:xfrm rot="5400000">
            <a:off x="6835629" y="154063"/>
            <a:ext cx="3938855" cy="553291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1" y="744458"/>
            <a:ext cx="1075844" cy="10758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410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.pinimg.com/originals/44/73/4c/44734c4beb66f3dc9881f8e06ee503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215"/>
            <a:ext cx="12192000" cy="675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993518" y="1252477"/>
            <a:ext cx="850426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4000" b="1" u="sng" dirty="0" smtClean="0">
                <a:solidFill>
                  <a:srgbClr val="00206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Научно - методическая проблема:</a:t>
            </a:r>
          </a:p>
          <a:p>
            <a:pPr algn="ctr">
              <a:defRPr/>
            </a:pPr>
            <a:endParaRPr lang="ru-RU" sz="3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ru-RU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профессиональных компетенций через использование в учебном процессе инновационных технологий»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8159-D677-4AB6-9D11-7728AC6203B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7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2075</Words>
  <Application>Microsoft Office PowerPoint</Application>
  <PresentationFormat>Широкоэкранный</PresentationFormat>
  <Paragraphs>372</Paragraphs>
  <Slides>61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61</vt:i4>
      </vt:variant>
    </vt:vector>
  </HeadingPairs>
  <TitlesOfParts>
    <vt:vector size="72" baseType="lpstr">
      <vt:lpstr>Arial</vt:lpstr>
      <vt:lpstr>Broadway</vt:lpstr>
      <vt:lpstr>Calibri</vt:lpstr>
      <vt:lpstr>Calibri Light</vt:lpstr>
      <vt:lpstr>Comic Sans MS</vt:lpstr>
      <vt:lpstr>Times New Roman</vt:lpstr>
      <vt:lpstr>Verdana</vt:lpstr>
      <vt:lpstr>Wingdings</vt:lpstr>
      <vt:lpstr>Тема Office</vt:lpstr>
      <vt:lpstr>CorelDRAW</vt:lpstr>
      <vt:lpstr>Презентация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Приём «Написание синквейна»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Домашний</dc:creator>
  <cp:lastModifiedBy>5212</cp:lastModifiedBy>
  <cp:revision>239</cp:revision>
  <dcterms:created xsi:type="dcterms:W3CDTF">2020-05-13T10:01:21Z</dcterms:created>
  <dcterms:modified xsi:type="dcterms:W3CDTF">2020-05-26T11:35:31Z</dcterms:modified>
</cp:coreProperties>
</file>